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Nunito Light" charset="1" panose="00000400000000000000"/>
      <p:regular r:id="rId48"/>
    </p:embeddedFont>
    <p:embeddedFont>
      <p:font typeface="Nunito Bold" charset="1" panose="00000000000000000000"/>
      <p:regular r:id="rId49"/>
    </p:embeddedFont>
    <p:embeddedFont>
      <p:font typeface="Nunito Bold Bold" charset="1" panose="00000000000000000000"/>
      <p:regular r:id="rId50"/>
    </p:embeddedFont>
    <p:embeddedFont>
      <p:font typeface="Nunito" charset="1" panose="000005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1.png" Type="http://schemas.openxmlformats.org/officeDocument/2006/relationships/image"/><Relationship Id="rId9"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1.png" Type="http://schemas.openxmlformats.org/officeDocument/2006/relationships/image"/><Relationship Id="rId9"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6.png" Type="http://schemas.openxmlformats.org/officeDocument/2006/relationships/image"/><Relationship Id="rId9"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8.png" Type="http://schemas.openxmlformats.org/officeDocument/2006/relationships/image"/><Relationship Id="rId9"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9.png" Type="http://schemas.openxmlformats.org/officeDocument/2006/relationships/image"/><Relationship Id="rId9" Target="../media/image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0.png" Type="http://schemas.openxmlformats.org/officeDocument/2006/relationships/image"/><Relationship Id="rId9" Target="../media/image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3.png" Type="http://schemas.openxmlformats.org/officeDocument/2006/relationships/image"/><Relationship Id="rId9"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4.png" Type="http://schemas.openxmlformats.org/officeDocument/2006/relationships/image"/><Relationship Id="rId9" Target="../media/image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5.png" Type="http://schemas.openxmlformats.org/officeDocument/2006/relationships/image"/><Relationship Id="rId9"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6.png" Type="http://schemas.openxmlformats.org/officeDocument/2006/relationships/image"/><Relationship Id="rId9" Target="../media/image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7.png" Type="http://schemas.openxmlformats.org/officeDocument/2006/relationships/image"/><Relationship Id="rId9" Target="../media/image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8.png" Type="http://schemas.openxmlformats.org/officeDocument/2006/relationships/image"/><Relationship Id="rId7" Target="../media/image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9.png" Type="http://schemas.openxmlformats.org/officeDocument/2006/relationships/image"/><Relationship Id="rId7" Target="../media/image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2.png" Type="http://schemas.openxmlformats.org/officeDocument/2006/relationships/image"/><Relationship Id="rId7" Target="../media/image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5.png" Type="http://schemas.openxmlformats.org/officeDocument/2006/relationships/image"/><Relationship Id="rId7" Target="../media/image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6.png" Type="http://schemas.openxmlformats.org/officeDocument/2006/relationships/image"/><Relationship Id="rId7" Target="../media/image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4.png" Type="http://schemas.openxmlformats.org/officeDocument/2006/relationships/image"/><Relationship Id="rId7" Target="../media/image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5.png" Type="http://schemas.openxmlformats.org/officeDocument/2006/relationships/image"/><Relationship Id="rId7" Target="../media/image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 Id="rId8" Target="../media/image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8.png" Type="http://schemas.openxmlformats.org/officeDocument/2006/relationships/image"/><Relationship Id="rId7" Target="../media/image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9.png" Type="http://schemas.openxmlformats.org/officeDocument/2006/relationships/image"/><Relationship Id="rId7"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62.png" Type="http://schemas.openxmlformats.org/officeDocument/2006/relationships/image"/><Relationship Id="rId9" Target="../media/image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1.png" Type="http://schemas.openxmlformats.org/officeDocument/2006/relationships/image"/><Relationship Id="rId7" Target="../media/image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3.jpeg" Type="http://schemas.openxmlformats.org/officeDocument/2006/relationships/image"/><Relationship Id="rId7" Target="../media/image64.jpeg" Type="http://schemas.openxmlformats.org/officeDocument/2006/relationships/image"/><Relationship Id="rId8"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6.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jpeg" Type="http://schemas.openxmlformats.org/officeDocument/2006/relationships/image"/><Relationship Id="rId7" Target="../media/image18.jpeg" Type="http://schemas.openxmlformats.org/officeDocument/2006/relationships/image"/><Relationship Id="rId8" Target="../media/image19.jpeg" Type="http://schemas.openxmlformats.org/officeDocument/2006/relationships/image"/><Relationship Id="rId9"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0.png" Type="http://schemas.openxmlformats.org/officeDocument/2006/relationships/image"/><Relationship Id="rId9"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grpSp>
        <p:nvGrpSpPr>
          <p:cNvPr name="Group 2" id="2"/>
          <p:cNvGrpSpPr/>
          <p:nvPr/>
        </p:nvGrpSpPr>
        <p:grpSpPr>
          <a:xfrm rot="0">
            <a:off x="11404999" y="6664516"/>
            <a:ext cx="2926462" cy="292646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432339" y="5938611"/>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399841" y="-5938530"/>
            <a:ext cx="10060535" cy="10060535"/>
          </a:xfrm>
          <a:custGeom>
            <a:avLst/>
            <a:gdLst/>
            <a:ahLst/>
            <a:cxnLst/>
            <a:rect r="r" b="b" t="t" l="l"/>
            <a:pathLst>
              <a:path h="10060535" w="10060535">
                <a:moveTo>
                  <a:pt x="0" y="0"/>
                </a:moveTo>
                <a:lnTo>
                  <a:pt x="10060534" y="0"/>
                </a:lnTo>
                <a:lnTo>
                  <a:pt x="10060534" y="10060535"/>
                </a:lnTo>
                <a:lnTo>
                  <a:pt x="0" y="10060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a:grpSpLocks noChangeAspect="true"/>
          </p:cNvGrpSpPr>
          <p:nvPr/>
        </p:nvGrpSpPr>
        <p:grpSpPr>
          <a:xfrm rot="0">
            <a:off x="12868230" y="1142085"/>
            <a:ext cx="3831841" cy="7581956"/>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22324" t="0" r="-22324"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8" id="18"/>
          <p:cNvSpPr txBox="true"/>
          <p:nvPr/>
        </p:nvSpPr>
        <p:spPr>
          <a:xfrm rot="0">
            <a:off x="2043147" y="8325293"/>
            <a:ext cx="2923783" cy="408301"/>
          </a:xfrm>
          <a:prstGeom prst="rect">
            <a:avLst/>
          </a:prstGeom>
        </p:spPr>
        <p:txBody>
          <a:bodyPr anchor="t" rtlCol="false" tIns="0" lIns="0" bIns="0" rIns="0">
            <a:spAutoFit/>
          </a:bodyPr>
          <a:lstStyle/>
          <a:p>
            <a:pPr algn="l">
              <a:lnSpc>
                <a:spcPts val="2940"/>
              </a:lnSpc>
            </a:pPr>
            <a:r>
              <a:rPr lang="en-US" sz="3380" spc="-233">
                <a:solidFill>
                  <a:srgbClr val="12294E"/>
                </a:solidFill>
                <a:latin typeface="Nunito Light"/>
                <a:ea typeface="Nunito Light"/>
                <a:cs typeface="Nunito Light"/>
                <a:sym typeface="Nunito Light"/>
              </a:rPr>
              <a:t>Réalisé par :</a:t>
            </a:r>
          </a:p>
        </p:txBody>
      </p:sp>
      <p:sp>
        <p:nvSpPr>
          <p:cNvPr name="AutoShape 19" id="19"/>
          <p:cNvSpPr/>
          <p:nvPr/>
        </p:nvSpPr>
        <p:spPr>
          <a:xfrm rot="0">
            <a:off x="4966929" y="8724069"/>
            <a:ext cx="3635278" cy="0"/>
          </a:xfrm>
          <a:prstGeom prst="line">
            <a:avLst/>
          </a:prstGeom>
          <a:ln cap="flat" w="19050">
            <a:solidFill>
              <a:srgbClr val="12294E"/>
            </a:solidFill>
            <a:prstDash val="solid"/>
            <a:headEnd type="none" len="sm" w="sm"/>
            <a:tailEnd type="none" len="sm" w="sm"/>
          </a:ln>
        </p:spPr>
      </p:sp>
      <p:grpSp>
        <p:nvGrpSpPr>
          <p:cNvPr name="Group 20" id="20"/>
          <p:cNvGrpSpPr/>
          <p:nvPr/>
        </p:nvGrpSpPr>
        <p:grpSpPr>
          <a:xfrm rot="0">
            <a:off x="0" y="61792"/>
            <a:ext cx="3789170" cy="966908"/>
            <a:chOff x="0" y="0"/>
            <a:chExt cx="2579773" cy="658298"/>
          </a:xfrm>
        </p:grpSpPr>
        <p:sp>
          <p:nvSpPr>
            <p:cNvPr name="Freeform 21" id="21"/>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7"/>
              <a:stretch>
                <a:fillRect l="-2726" t="0" r="-2726" b="0"/>
              </a:stretch>
            </a:blipFill>
          </p:spPr>
        </p:sp>
      </p:grpSp>
      <p:sp>
        <p:nvSpPr>
          <p:cNvPr name="TextBox 22" id="22"/>
          <p:cNvSpPr txBox="true"/>
          <p:nvPr/>
        </p:nvSpPr>
        <p:spPr>
          <a:xfrm rot="0">
            <a:off x="814624" y="4312505"/>
            <a:ext cx="11692139" cy="2315771"/>
          </a:xfrm>
          <a:prstGeom prst="rect">
            <a:avLst/>
          </a:prstGeom>
        </p:spPr>
        <p:txBody>
          <a:bodyPr anchor="t" rtlCol="false" tIns="0" lIns="0" bIns="0" rIns="0">
            <a:spAutoFit/>
          </a:bodyPr>
          <a:lstStyle/>
          <a:p>
            <a:pPr algn="ctr">
              <a:lnSpc>
                <a:spcPts val="5220"/>
              </a:lnSpc>
            </a:pPr>
            <a:r>
              <a:rPr lang="en-US" sz="6000" spc="-413">
                <a:solidFill>
                  <a:srgbClr val="12294E"/>
                </a:solidFill>
                <a:latin typeface="Nunito Bold"/>
                <a:ea typeface="Nunito Bold"/>
                <a:cs typeface="Nunito Bold"/>
                <a:sym typeface="Nunito Bold"/>
              </a:rPr>
              <a:t>      P</a:t>
            </a:r>
            <a:r>
              <a:rPr lang="en-US" sz="6000" spc="-413">
                <a:solidFill>
                  <a:srgbClr val="12294E"/>
                </a:solidFill>
                <a:latin typeface="Nunito Bold"/>
                <a:ea typeface="Nunito Bold"/>
                <a:cs typeface="Nunito Bold"/>
                <a:sym typeface="Nunito Bold"/>
              </a:rPr>
              <a:t>lateforme de gestiondes rendes-vous  médicales</a:t>
            </a:r>
          </a:p>
          <a:p>
            <a:pPr algn="ctr">
              <a:lnSpc>
                <a:spcPts val="7088"/>
              </a:lnSpc>
            </a:pPr>
          </a:p>
        </p:txBody>
      </p:sp>
      <p:sp>
        <p:nvSpPr>
          <p:cNvPr name="TextBox 23" id="23"/>
          <p:cNvSpPr txBox="true"/>
          <p:nvPr/>
        </p:nvSpPr>
        <p:spPr>
          <a:xfrm rot="0">
            <a:off x="0" y="2549593"/>
            <a:ext cx="7943843" cy="1377949"/>
          </a:xfrm>
          <a:prstGeom prst="rect">
            <a:avLst/>
          </a:prstGeom>
        </p:spPr>
        <p:txBody>
          <a:bodyPr anchor="t" rtlCol="false" tIns="0" lIns="0" bIns="0" rIns="0">
            <a:spAutoFit/>
          </a:bodyPr>
          <a:lstStyle/>
          <a:p>
            <a:pPr algn="ctr">
              <a:lnSpc>
                <a:spcPts val="11200"/>
              </a:lnSpc>
              <a:spcBef>
                <a:spcPct val="0"/>
              </a:spcBef>
            </a:pPr>
            <a:r>
              <a:rPr lang="en-US" b="true" sz="8000" spc="-552">
                <a:solidFill>
                  <a:srgbClr val="12294E"/>
                </a:solidFill>
                <a:latin typeface="Nunito Bold Bold"/>
                <a:ea typeface="Nunito Bold Bold"/>
                <a:cs typeface="Nunito Bold Bold"/>
                <a:sym typeface="Nunito Bold Bold"/>
              </a:rPr>
              <a:t> SantéNova</a:t>
            </a:r>
          </a:p>
        </p:txBody>
      </p:sp>
      <p:sp>
        <p:nvSpPr>
          <p:cNvPr name="TextBox 24" id="24"/>
          <p:cNvSpPr txBox="true"/>
          <p:nvPr/>
        </p:nvSpPr>
        <p:spPr>
          <a:xfrm rot="0">
            <a:off x="4505437" y="8232553"/>
            <a:ext cx="3635278" cy="422275"/>
          </a:xfrm>
          <a:prstGeom prst="rect">
            <a:avLst/>
          </a:prstGeom>
        </p:spPr>
        <p:txBody>
          <a:bodyPr anchor="t" rtlCol="false" tIns="0" lIns="0" bIns="0" rIns="0">
            <a:spAutoFit/>
          </a:bodyPr>
          <a:lstStyle/>
          <a:p>
            <a:pPr algn="ctr">
              <a:lnSpc>
                <a:spcPts val="3499"/>
              </a:lnSpc>
              <a:spcBef>
                <a:spcPct val="0"/>
              </a:spcBef>
            </a:pPr>
            <a:r>
              <a:rPr lang="en-US" sz="2499">
                <a:solidFill>
                  <a:srgbClr val="12294E"/>
                </a:solidFill>
                <a:latin typeface="Nunito"/>
                <a:ea typeface="Nunito"/>
                <a:cs typeface="Nunito"/>
                <a:sym typeface="Nunito"/>
              </a:rPr>
              <a:t>Chaimaa Rahali</a:t>
            </a:r>
          </a:p>
        </p:txBody>
      </p:sp>
      <p:sp>
        <p:nvSpPr>
          <p:cNvPr name="TextBox 25" id="25"/>
          <p:cNvSpPr txBox="true"/>
          <p:nvPr/>
        </p:nvSpPr>
        <p:spPr>
          <a:xfrm rot="0">
            <a:off x="1894585" y="9038394"/>
            <a:ext cx="2923783" cy="408301"/>
          </a:xfrm>
          <a:prstGeom prst="rect">
            <a:avLst/>
          </a:prstGeom>
        </p:spPr>
        <p:txBody>
          <a:bodyPr anchor="t" rtlCol="false" tIns="0" lIns="0" bIns="0" rIns="0">
            <a:spAutoFit/>
          </a:bodyPr>
          <a:lstStyle/>
          <a:p>
            <a:pPr algn="l">
              <a:lnSpc>
                <a:spcPts val="2940"/>
              </a:lnSpc>
            </a:pPr>
            <a:r>
              <a:rPr lang="en-US" sz="3380" spc="-233">
                <a:solidFill>
                  <a:srgbClr val="12294E"/>
                </a:solidFill>
                <a:latin typeface="Nunito Light"/>
                <a:ea typeface="Nunito Light"/>
                <a:cs typeface="Nunito Light"/>
                <a:sym typeface="Nunito Light"/>
              </a:rPr>
              <a:t>Encadré par :</a:t>
            </a:r>
          </a:p>
        </p:txBody>
      </p:sp>
      <p:sp>
        <p:nvSpPr>
          <p:cNvPr name="AutoShape 26" id="26"/>
          <p:cNvSpPr/>
          <p:nvPr/>
        </p:nvSpPr>
        <p:spPr>
          <a:xfrm>
            <a:off x="4818368" y="9446696"/>
            <a:ext cx="3635278" cy="0"/>
          </a:xfrm>
          <a:prstGeom prst="line">
            <a:avLst/>
          </a:prstGeom>
          <a:ln cap="flat" w="19050">
            <a:solidFill>
              <a:srgbClr val="12294E"/>
            </a:solidFill>
            <a:prstDash val="solid"/>
            <a:headEnd type="none" len="sm" w="sm"/>
            <a:tailEnd type="none" len="sm" w="sm"/>
          </a:ln>
        </p:spPr>
      </p:sp>
      <p:sp>
        <p:nvSpPr>
          <p:cNvPr name="TextBox 27" id="27"/>
          <p:cNvSpPr txBox="true"/>
          <p:nvPr/>
        </p:nvSpPr>
        <p:spPr>
          <a:xfrm rot="0">
            <a:off x="4356875" y="8945654"/>
            <a:ext cx="3635278" cy="422275"/>
          </a:xfrm>
          <a:prstGeom prst="rect">
            <a:avLst/>
          </a:prstGeom>
        </p:spPr>
        <p:txBody>
          <a:bodyPr anchor="t" rtlCol="false" tIns="0" lIns="0" bIns="0" rIns="0">
            <a:spAutoFit/>
          </a:bodyPr>
          <a:lstStyle/>
          <a:p>
            <a:pPr algn="ctr">
              <a:lnSpc>
                <a:spcPts val="3499"/>
              </a:lnSpc>
              <a:spcBef>
                <a:spcPct val="0"/>
              </a:spcBef>
            </a:pPr>
            <a:r>
              <a:rPr lang="en-US" sz="2499">
                <a:solidFill>
                  <a:srgbClr val="12294E"/>
                </a:solidFill>
                <a:latin typeface="Nunito"/>
                <a:ea typeface="Nunito"/>
                <a:cs typeface="Nunito"/>
                <a:sym typeface="Nunito"/>
              </a:rPr>
              <a:t>Ouss</a:t>
            </a:r>
            <a:r>
              <a:rPr lang="en-US" sz="2499">
                <a:solidFill>
                  <a:srgbClr val="12294E"/>
                </a:solidFill>
                <a:latin typeface="Nunito"/>
                <a:ea typeface="Nunito"/>
                <a:cs typeface="Nunito"/>
                <a:sym typeface="Nunito"/>
              </a:rPr>
              <a:t>ama El Hajammy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710885" y="4477501"/>
            <a:ext cx="11301259" cy="5495237"/>
          </a:xfrm>
          <a:custGeom>
            <a:avLst/>
            <a:gdLst/>
            <a:ahLst/>
            <a:cxnLst/>
            <a:rect r="r" b="b" t="t" l="l"/>
            <a:pathLst>
              <a:path h="5495237" w="11301259">
                <a:moveTo>
                  <a:pt x="0" y="0"/>
                </a:moveTo>
                <a:lnTo>
                  <a:pt x="11301259" y="0"/>
                </a:lnTo>
                <a:lnTo>
                  <a:pt x="11301259" y="5495237"/>
                </a:lnTo>
                <a:lnTo>
                  <a:pt x="0" y="5495237"/>
                </a:lnTo>
                <a:lnTo>
                  <a:pt x="0" y="0"/>
                </a:lnTo>
                <a:close/>
              </a:path>
            </a:pathLst>
          </a:custGeom>
          <a:blipFill>
            <a:blip r:embed="rId8"/>
            <a:stretch>
              <a:fillRect l="0" t="-105" r="0" b="-105"/>
            </a:stretch>
          </a:blipFill>
        </p:spPr>
      </p:sp>
      <p:sp>
        <p:nvSpPr>
          <p:cNvPr name="TextBox 9" id="9"/>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Patient :</a:t>
            </a:r>
          </a:p>
        </p:txBody>
      </p:sp>
      <p:sp>
        <p:nvSpPr>
          <p:cNvPr name="TextBox 10" id="10"/>
          <p:cNvSpPr txBox="true"/>
          <p:nvPr/>
        </p:nvSpPr>
        <p:spPr>
          <a:xfrm rot="0">
            <a:off x="3061007" y="3724154"/>
            <a:ext cx="5916361"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Con</a:t>
            </a:r>
            <a:r>
              <a:rPr lang="en-US" b="true" sz="2995" spc="-206">
                <a:solidFill>
                  <a:srgbClr val="2463E5"/>
                </a:solidFill>
                <a:latin typeface="Nunito Bold"/>
                <a:ea typeface="Nunito Bold"/>
                <a:cs typeface="Nunito Bold"/>
                <a:sym typeface="Nunito Bold"/>
              </a:rPr>
              <a:t>sulter la liste des medecin</a:t>
            </a:r>
          </a:p>
        </p:txBody>
      </p:sp>
      <p:grpSp>
        <p:nvGrpSpPr>
          <p:cNvPr name="Group 11" id="11"/>
          <p:cNvGrpSpPr/>
          <p:nvPr/>
        </p:nvGrpSpPr>
        <p:grpSpPr>
          <a:xfrm rot="0">
            <a:off x="237387" y="61792"/>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710885" y="4477501"/>
            <a:ext cx="11301259" cy="5495237"/>
          </a:xfrm>
          <a:custGeom>
            <a:avLst/>
            <a:gdLst/>
            <a:ahLst/>
            <a:cxnLst/>
            <a:rect r="r" b="b" t="t" l="l"/>
            <a:pathLst>
              <a:path h="5495237" w="11301259">
                <a:moveTo>
                  <a:pt x="0" y="0"/>
                </a:moveTo>
                <a:lnTo>
                  <a:pt x="11301259" y="0"/>
                </a:lnTo>
                <a:lnTo>
                  <a:pt x="11301259" y="5495237"/>
                </a:lnTo>
                <a:lnTo>
                  <a:pt x="0" y="5495237"/>
                </a:lnTo>
                <a:lnTo>
                  <a:pt x="0" y="0"/>
                </a:lnTo>
                <a:close/>
              </a:path>
            </a:pathLst>
          </a:custGeom>
          <a:blipFill>
            <a:blip r:embed="rId8"/>
            <a:stretch>
              <a:fillRect l="0" t="-105" r="0" b="-105"/>
            </a:stretch>
          </a:blipFill>
        </p:spPr>
      </p:sp>
      <p:sp>
        <p:nvSpPr>
          <p:cNvPr name="TextBox 9" id="9"/>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Patient :</a:t>
            </a:r>
          </a:p>
        </p:txBody>
      </p:sp>
      <p:sp>
        <p:nvSpPr>
          <p:cNvPr name="TextBox 10" id="10"/>
          <p:cNvSpPr txBox="true"/>
          <p:nvPr/>
        </p:nvSpPr>
        <p:spPr>
          <a:xfrm rot="0">
            <a:off x="3061007" y="3724154"/>
            <a:ext cx="5916361"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Con</a:t>
            </a:r>
            <a:r>
              <a:rPr lang="en-US" b="true" sz="2995" spc="-206">
                <a:solidFill>
                  <a:srgbClr val="2463E5"/>
                </a:solidFill>
                <a:latin typeface="Nunito Bold"/>
                <a:ea typeface="Nunito Bold"/>
                <a:cs typeface="Nunito Bold"/>
                <a:sym typeface="Nunito Bold"/>
              </a:rPr>
              <a:t>sulter la liste des medecin</a:t>
            </a:r>
          </a:p>
        </p:txBody>
      </p:sp>
      <p:grpSp>
        <p:nvGrpSpPr>
          <p:cNvPr name="Group 11" id="11"/>
          <p:cNvGrpSpPr/>
          <p:nvPr/>
        </p:nvGrpSpPr>
        <p:grpSpPr>
          <a:xfrm rot="0">
            <a:off x="237387" y="61792"/>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763919" y="5215568"/>
            <a:ext cx="7228402" cy="5246370"/>
            <a:chOff x="0" y="0"/>
            <a:chExt cx="2899410" cy="2104390"/>
          </a:xfrm>
        </p:grpSpPr>
        <p:sp>
          <p:nvSpPr>
            <p:cNvPr name="Freeform 9" id="9"/>
            <p:cNvSpPr/>
            <p:nvPr/>
          </p:nvSpPr>
          <p:spPr>
            <a:xfrm flipH="false" flipV="false" rot="0">
              <a:off x="13970" y="-1270"/>
              <a:ext cx="2903220" cy="2115820"/>
            </a:xfrm>
            <a:custGeom>
              <a:avLst/>
              <a:gdLst/>
              <a:ahLst/>
              <a:cxnLst/>
              <a:rect r="r" b="b" t="t" l="l"/>
              <a:pathLst>
                <a:path h="2115820" w="2903220">
                  <a:moveTo>
                    <a:pt x="2881630" y="800100"/>
                  </a:moveTo>
                  <a:cubicBezTo>
                    <a:pt x="2880360" y="624840"/>
                    <a:pt x="2870200" y="412750"/>
                    <a:pt x="2870200" y="222250"/>
                  </a:cubicBezTo>
                  <a:cubicBezTo>
                    <a:pt x="2870200" y="170180"/>
                    <a:pt x="2868930" y="66040"/>
                    <a:pt x="2862580" y="13970"/>
                  </a:cubicBezTo>
                  <a:cubicBezTo>
                    <a:pt x="2710180" y="13970"/>
                    <a:pt x="2546350" y="1270"/>
                    <a:pt x="2392680" y="1270"/>
                  </a:cubicBezTo>
                  <a:cubicBezTo>
                    <a:pt x="1593850" y="3810"/>
                    <a:pt x="802640" y="0"/>
                    <a:pt x="5080" y="1270"/>
                  </a:cubicBezTo>
                  <a:cubicBezTo>
                    <a:pt x="5080" y="171450"/>
                    <a:pt x="0" y="360680"/>
                    <a:pt x="1270" y="530860"/>
                  </a:cubicBezTo>
                  <a:cubicBezTo>
                    <a:pt x="3810" y="848360"/>
                    <a:pt x="7620" y="1167130"/>
                    <a:pt x="7620" y="1484630"/>
                  </a:cubicBezTo>
                  <a:cubicBezTo>
                    <a:pt x="7620" y="1638300"/>
                    <a:pt x="6350" y="1790700"/>
                    <a:pt x="13970" y="1944370"/>
                  </a:cubicBezTo>
                  <a:cubicBezTo>
                    <a:pt x="16510" y="1993900"/>
                    <a:pt x="19050" y="2042160"/>
                    <a:pt x="24130" y="2091690"/>
                  </a:cubicBezTo>
                  <a:cubicBezTo>
                    <a:pt x="191770" y="2094230"/>
                    <a:pt x="358140" y="2098040"/>
                    <a:pt x="525780" y="2103120"/>
                  </a:cubicBezTo>
                  <a:cubicBezTo>
                    <a:pt x="971550" y="2115820"/>
                    <a:pt x="1404620" y="2095500"/>
                    <a:pt x="1864360" y="2104390"/>
                  </a:cubicBezTo>
                  <a:cubicBezTo>
                    <a:pt x="2211070" y="2110740"/>
                    <a:pt x="2551430" y="2091690"/>
                    <a:pt x="2898140" y="2091690"/>
                  </a:cubicBezTo>
                  <a:cubicBezTo>
                    <a:pt x="2898140" y="2075180"/>
                    <a:pt x="2899410" y="1978660"/>
                    <a:pt x="2900680" y="1962150"/>
                  </a:cubicBezTo>
                  <a:cubicBezTo>
                    <a:pt x="2903220" y="1863090"/>
                    <a:pt x="2889250" y="1677670"/>
                    <a:pt x="2890520" y="1578610"/>
                  </a:cubicBezTo>
                  <a:cubicBezTo>
                    <a:pt x="2896870" y="1170940"/>
                    <a:pt x="2884170" y="1151890"/>
                    <a:pt x="2881630" y="800100"/>
                  </a:cubicBezTo>
                  <a:close/>
                </a:path>
              </a:pathLst>
            </a:custGeom>
            <a:blipFill>
              <a:blip r:embed="rId8"/>
              <a:stretch>
                <a:fillRect l="-30871" t="0" r="-30871" b="0"/>
              </a:stretch>
            </a:blipFill>
          </p:spPr>
        </p:sp>
      </p:grpSp>
      <p:grpSp>
        <p:nvGrpSpPr>
          <p:cNvPr name="Group 10" id="10"/>
          <p:cNvGrpSpPr/>
          <p:nvPr/>
        </p:nvGrpSpPr>
        <p:grpSpPr>
          <a:xfrm rot="0">
            <a:off x="1243645" y="4477501"/>
            <a:ext cx="8285435" cy="5246370"/>
            <a:chOff x="0" y="0"/>
            <a:chExt cx="3323400" cy="2104390"/>
          </a:xfrm>
        </p:grpSpPr>
        <p:sp>
          <p:nvSpPr>
            <p:cNvPr name="Freeform 11" id="11"/>
            <p:cNvSpPr/>
            <p:nvPr/>
          </p:nvSpPr>
          <p:spPr>
            <a:xfrm flipH="false" flipV="false" rot="0">
              <a:off x="16013" y="-1270"/>
              <a:ext cx="3325167" cy="2115820"/>
            </a:xfrm>
            <a:custGeom>
              <a:avLst/>
              <a:gdLst/>
              <a:ahLst/>
              <a:cxnLst/>
              <a:rect r="r" b="b" t="t" l="l"/>
              <a:pathLst>
                <a:path h="2115820" w="3325167">
                  <a:moveTo>
                    <a:pt x="3303020" y="800100"/>
                  </a:moveTo>
                  <a:cubicBezTo>
                    <a:pt x="3301564" y="624840"/>
                    <a:pt x="3289919" y="412750"/>
                    <a:pt x="3289919" y="222250"/>
                  </a:cubicBezTo>
                  <a:cubicBezTo>
                    <a:pt x="3289919" y="170180"/>
                    <a:pt x="3288463" y="66040"/>
                    <a:pt x="3281184" y="13970"/>
                  </a:cubicBezTo>
                  <a:cubicBezTo>
                    <a:pt x="3106498" y="13970"/>
                    <a:pt x="2918711" y="1270"/>
                    <a:pt x="2742569" y="1270"/>
                  </a:cubicBezTo>
                  <a:cubicBezTo>
                    <a:pt x="1826924" y="3810"/>
                    <a:pt x="920013" y="0"/>
                    <a:pt x="5823" y="1270"/>
                  </a:cubicBezTo>
                  <a:cubicBezTo>
                    <a:pt x="5823" y="171450"/>
                    <a:pt x="0" y="360680"/>
                    <a:pt x="1456" y="530860"/>
                  </a:cubicBezTo>
                  <a:cubicBezTo>
                    <a:pt x="4367" y="848360"/>
                    <a:pt x="8734" y="1167130"/>
                    <a:pt x="8734" y="1484630"/>
                  </a:cubicBezTo>
                  <a:cubicBezTo>
                    <a:pt x="8734" y="1638300"/>
                    <a:pt x="7278" y="1790700"/>
                    <a:pt x="16013" y="1944370"/>
                  </a:cubicBezTo>
                  <a:cubicBezTo>
                    <a:pt x="18924" y="1993900"/>
                    <a:pt x="21836" y="2042160"/>
                    <a:pt x="27658" y="2091690"/>
                  </a:cubicBezTo>
                  <a:cubicBezTo>
                    <a:pt x="219813" y="2094230"/>
                    <a:pt x="410512" y="2098040"/>
                    <a:pt x="602666" y="2103120"/>
                  </a:cubicBezTo>
                  <a:cubicBezTo>
                    <a:pt x="1113623" y="2115820"/>
                    <a:pt x="1610022" y="2095500"/>
                    <a:pt x="2136991" y="2104390"/>
                  </a:cubicBezTo>
                  <a:cubicBezTo>
                    <a:pt x="2534402" y="2110740"/>
                    <a:pt x="2924534" y="2091690"/>
                    <a:pt x="3320087" y="2091690"/>
                  </a:cubicBezTo>
                  <a:cubicBezTo>
                    <a:pt x="3320087" y="2075180"/>
                    <a:pt x="3321357" y="1978660"/>
                    <a:pt x="3322627" y="1962150"/>
                  </a:cubicBezTo>
                  <a:cubicBezTo>
                    <a:pt x="3325167" y="1863090"/>
                    <a:pt x="3311197" y="1677670"/>
                    <a:pt x="3312467" y="1578610"/>
                  </a:cubicBezTo>
                  <a:cubicBezTo>
                    <a:pt x="3318817" y="1170940"/>
                    <a:pt x="3305931" y="1151890"/>
                    <a:pt x="3303020" y="800100"/>
                  </a:cubicBezTo>
                  <a:close/>
                </a:path>
              </a:pathLst>
            </a:custGeom>
            <a:blipFill>
              <a:blip r:embed="rId9"/>
              <a:stretch>
                <a:fillRect l="-16051" t="-12" r="-15919" b="-12"/>
              </a:stretch>
            </a:blipFill>
          </p:spPr>
        </p:sp>
      </p:grpSp>
      <p:sp>
        <p:nvSpPr>
          <p:cNvPr name="TextBox 12" id="12"/>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Patient :</a:t>
            </a:r>
          </a:p>
        </p:txBody>
      </p:sp>
      <p:sp>
        <p:nvSpPr>
          <p:cNvPr name="TextBox 13" id="13"/>
          <p:cNvSpPr txBox="true"/>
          <p:nvPr/>
        </p:nvSpPr>
        <p:spPr>
          <a:xfrm rot="0">
            <a:off x="3061007" y="3724154"/>
            <a:ext cx="9201443"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Con</a:t>
            </a:r>
            <a:r>
              <a:rPr lang="en-US" b="true" sz="2995" spc="-206">
                <a:solidFill>
                  <a:srgbClr val="2463E5"/>
                </a:solidFill>
                <a:latin typeface="Nunito Bold"/>
                <a:ea typeface="Nunito Bold"/>
                <a:cs typeface="Nunito Bold"/>
                <a:sym typeface="Nunito Bold"/>
              </a:rPr>
              <a:t>sultez les spécialistes et leurs médecins référents</a:t>
            </a:r>
          </a:p>
        </p:txBody>
      </p:sp>
      <p:grpSp>
        <p:nvGrpSpPr>
          <p:cNvPr name="Group 14" id="14"/>
          <p:cNvGrpSpPr/>
          <p:nvPr/>
        </p:nvGrpSpPr>
        <p:grpSpPr>
          <a:xfrm rot="0">
            <a:off x="237387" y="276089"/>
            <a:ext cx="3789170" cy="966908"/>
            <a:chOff x="0" y="0"/>
            <a:chExt cx="2579773" cy="658298"/>
          </a:xfrm>
        </p:grpSpPr>
        <p:sp>
          <p:nvSpPr>
            <p:cNvPr name="Freeform 15" id="15"/>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10"/>
              <a:stretch>
                <a:fillRect l="-2726" t="0" r="-2726"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9438117" y="2775786"/>
            <a:ext cx="5246370" cy="7180027"/>
            <a:chOff x="0" y="0"/>
            <a:chExt cx="812800" cy="1112374"/>
          </a:xfrm>
        </p:grpSpPr>
        <p:sp>
          <p:nvSpPr>
            <p:cNvPr name="Freeform 9" id="9"/>
            <p:cNvSpPr/>
            <p:nvPr/>
          </p:nvSpPr>
          <p:spPr>
            <a:xfrm flipH="false" flipV="false" rot="0">
              <a:off x="0" y="0"/>
              <a:ext cx="812800" cy="1112374"/>
            </a:xfrm>
            <a:custGeom>
              <a:avLst/>
              <a:gdLst/>
              <a:ahLst/>
              <a:cxnLst/>
              <a:rect r="r" b="b" t="t" l="l"/>
              <a:pathLst>
                <a:path h="1112374" w="812800">
                  <a:moveTo>
                    <a:pt x="0" y="0"/>
                  </a:moveTo>
                  <a:lnTo>
                    <a:pt x="812800" y="0"/>
                  </a:lnTo>
                  <a:lnTo>
                    <a:pt x="812800" y="1112374"/>
                  </a:lnTo>
                  <a:lnTo>
                    <a:pt x="0" y="1112374"/>
                  </a:lnTo>
                  <a:close/>
                </a:path>
              </a:pathLst>
            </a:custGeom>
            <a:blipFill>
              <a:blip r:embed="rId8"/>
              <a:stretch>
                <a:fillRect l="-2689" t="0" r="-2689" b="0"/>
              </a:stretch>
            </a:blipFill>
          </p:spPr>
        </p:sp>
      </p:grpSp>
      <p:grpSp>
        <p:nvGrpSpPr>
          <p:cNvPr name="Group 10" id="10"/>
          <p:cNvGrpSpPr/>
          <p:nvPr/>
        </p:nvGrpSpPr>
        <p:grpSpPr>
          <a:xfrm rot="0">
            <a:off x="1185825" y="4981089"/>
            <a:ext cx="7165688" cy="3099732"/>
            <a:chOff x="0" y="0"/>
            <a:chExt cx="2025702" cy="876278"/>
          </a:xfrm>
        </p:grpSpPr>
        <p:sp>
          <p:nvSpPr>
            <p:cNvPr name="Freeform 11" id="11"/>
            <p:cNvSpPr/>
            <p:nvPr/>
          </p:nvSpPr>
          <p:spPr>
            <a:xfrm flipH="false" flipV="false" rot="0">
              <a:off x="0" y="0"/>
              <a:ext cx="2025703" cy="876278"/>
            </a:xfrm>
            <a:custGeom>
              <a:avLst/>
              <a:gdLst/>
              <a:ahLst/>
              <a:cxnLst/>
              <a:rect r="r" b="b" t="t" l="l"/>
              <a:pathLst>
                <a:path h="876278" w="2025703">
                  <a:moveTo>
                    <a:pt x="1901242" y="876278"/>
                  </a:moveTo>
                  <a:lnTo>
                    <a:pt x="124460" y="876278"/>
                  </a:lnTo>
                  <a:cubicBezTo>
                    <a:pt x="55880" y="876278"/>
                    <a:pt x="0" y="820398"/>
                    <a:pt x="0" y="751818"/>
                  </a:cubicBezTo>
                  <a:lnTo>
                    <a:pt x="0" y="124460"/>
                  </a:lnTo>
                  <a:cubicBezTo>
                    <a:pt x="0" y="55880"/>
                    <a:pt x="55880" y="0"/>
                    <a:pt x="124460" y="0"/>
                  </a:cubicBezTo>
                  <a:lnTo>
                    <a:pt x="1901242" y="0"/>
                  </a:lnTo>
                  <a:cubicBezTo>
                    <a:pt x="1969822" y="0"/>
                    <a:pt x="2025703" y="55880"/>
                    <a:pt x="2025703" y="124460"/>
                  </a:cubicBezTo>
                  <a:lnTo>
                    <a:pt x="2025703" y="751818"/>
                  </a:lnTo>
                  <a:cubicBezTo>
                    <a:pt x="2025703" y="820398"/>
                    <a:pt x="1969822" y="876278"/>
                    <a:pt x="1901242" y="876278"/>
                  </a:cubicBezTo>
                  <a:close/>
                </a:path>
              </a:pathLst>
            </a:custGeom>
            <a:solidFill>
              <a:srgbClr val="12294E">
                <a:alpha val="84706"/>
              </a:srgbClr>
            </a:solidFill>
          </p:spPr>
        </p:sp>
      </p:grpSp>
      <p:sp>
        <p:nvSpPr>
          <p:cNvPr name="Freeform 12" id="12"/>
          <p:cNvSpPr/>
          <p:nvPr/>
        </p:nvSpPr>
        <p:spPr>
          <a:xfrm flipH="false" flipV="false" rot="0">
            <a:off x="6864462" y="7803308"/>
            <a:ext cx="2974101" cy="2152505"/>
          </a:xfrm>
          <a:custGeom>
            <a:avLst/>
            <a:gdLst/>
            <a:ahLst/>
            <a:cxnLst/>
            <a:rect r="r" b="b" t="t" l="l"/>
            <a:pathLst>
              <a:path h="2152505" w="2974101">
                <a:moveTo>
                  <a:pt x="0" y="0"/>
                </a:moveTo>
                <a:lnTo>
                  <a:pt x="2974101" y="0"/>
                </a:lnTo>
                <a:lnTo>
                  <a:pt x="2974101" y="2152505"/>
                </a:lnTo>
                <a:lnTo>
                  <a:pt x="0" y="21525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Patient :</a:t>
            </a:r>
          </a:p>
        </p:txBody>
      </p:sp>
      <p:sp>
        <p:nvSpPr>
          <p:cNvPr name="TextBox 14" id="14"/>
          <p:cNvSpPr txBox="true"/>
          <p:nvPr/>
        </p:nvSpPr>
        <p:spPr>
          <a:xfrm rot="0">
            <a:off x="-1068810" y="3898370"/>
            <a:ext cx="9201443"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Prendre un rendez-vous</a:t>
            </a:r>
          </a:p>
        </p:txBody>
      </p:sp>
      <p:sp>
        <p:nvSpPr>
          <p:cNvPr name="TextBox 15" id="15"/>
          <p:cNvSpPr txBox="true"/>
          <p:nvPr/>
        </p:nvSpPr>
        <p:spPr>
          <a:xfrm rot="0">
            <a:off x="1633384" y="5447814"/>
            <a:ext cx="6499248" cy="2072640"/>
          </a:xfrm>
          <a:prstGeom prst="rect">
            <a:avLst/>
          </a:prstGeom>
        </p:spPr>
        <p:txBody>
          <a:bodyPr anchor="t" rtlCol="false" tIns="0" lIns="0" bIns="0" rIns="0">
            <a:spAutoFit/>
          </a:bodyPr>
          <a:lstStyle/>
          <a:p>
            <a:pPr algn="l">
              <a:lnSpc>
                <a:spcPts val="3359"/>
              </a:lnSpc>
              <a:spcBef>
                <a:spcPct val="0"/>
              </a:spcBef>
            </a:pPr>
            <a:r>
              <a:rPr lang="en-US" sz="2400" spc="-165">
                <a:solidFill>
                  <a:srgbClr val="FFFFFF"/>
                </a:solidFill>
                <a:latin typeface="Nunito Bold"/>
                <a:ea typeface="Nunito Bold"/>
                <a:cs typeface="Nunito Bold"/>
                <a:sym typeface="Nunito Bold"/>
              </a:rPr>
              <a:t>P</a:t>
            </a:r>
            <a:r>
              <a:rPr lang="en-US" b="true" sz="2400" spc="-165">
                <a:solidFill>
                  <a:srgbClr val="FFFFFF"/>
                </a:solidFill>
                <a:latin typeface="Nunito Bold"/>
                <a:ea typeface="Nunito Bold"/>
                <a:cs typeface="Nunito Bold"/>
                <a:sym typeface="Nunito Bold"/>
              </a:rPr>
              <a:t>our prendre un rendez-vous, sélectionnez la spécialité, choisissez un médecin, puis un créneau horaire disponible et le type de rendez-vous (normal ou urgence). Enfin, renseignez vos informations personnelles pour valider la réservation.</a:t>
            </a:r>
          </a:p>
        </p:txBody>
      </p:sp>
      <p:grpSp>
        <p:nvGrpSpPr>
          <p:cNvPr name="Group 16" id="16"/>
          <p:cNvGrpSpPr/>
          <p:nvPr/>
        </p:nvGrpSpPr>
        <p:grpSpPr>
          <a:xfrm rot="0">
            <a:off x="237387" y="136167"/>
            <a:ext cx="3789170" cy="966908"/>
            <a:chOff x="0" y="0"/>
            <a:chExt cx="2579773" cy="658298"/>
          </a:xfrm>
        </p:grpSpPr>
        <p:sp>
          <p:nvSpPr>
            <p:cNvPr name="Freeform 17" id="17"/>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11"/>
              <a:stretch>
                <a:fillRect l="-2726" t="0" r="-2726"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94682" y="61792"/>
            <a:ext cx="3789170" cy="966908"/>
            <a:chOff x="0" y="0"/>
            <a:chExt cx="2579773" cy="658298"/>
          </a:xfrm>
        </p:grpSpPr>
        <p:sp>
          <p:nvSpPr>
            <p:cNvPr name="Freeform 9" id="9"/>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8"/>
              <a:stretch>
                <a:fillRect l="-2726" t="0" r="-2726" b="0"/>
              </a:stretch>
            </a:blipFill>
          </p:spPr>
        </p:sp>
      </p:grpSp>
      <p:sp>
        <p:nvSpPr>
          <p:cNvPr name="Freeform 10" id="10"/>
          <p:cNvSpPr/>
          <p:nvPr/>
        </p:nvSpPr>
        <p:spPr>
          <a:xfrm flipH="false" flipV="false" rot="0">
            <a:off x="5017716" y="4307925"/>
            <a:ext cx="7919304" cy="5979075"/>
          </a:xfrm>
          <a:custGeom>
            <a:avLst/>
            <a:gdLst/>
            <a:ahLst/>
            <a:cxnLst/>
            <a:rect r="r" b="b" t="t" l="l"/>
            <a:pathLst>
              <a:path h="5979075" w="7919304">
                <a:moveTo>
                  <a:pt x="0" y="0"/>
                </a:moveTo>
                <a:lnTo>
                  <a:pt x="7919304" y="0"/>
                </a:lnTo>
                <a:lnTo>
                  <a:pt x="7919304" y="5979075"/>
                </a:lnTo>
                <a:lnTo>
                  <a:pt x="0" y="5979075"/>
                </a:lnTo>
                <a:lnTo>
                  <a:pt x="0" y="0"/>
                </a:lnTo>
                <a:close/>
              </a:path>
            </a:pathLst>
          </a:custGeom>
          <a:blipFill>
            <a:blip r:embed="rId9"/>
            <a:stretch>
              <a:fillRect l="0" t="0" r="0" b="0"/>
            </a:stretch>
          </a:blipFill>
        </p:spPr>
      </p:sp>
      <p:sp>
        <p:nvSpPr>
          <p:cNvPr name="TextBox 11" id="11"/>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Admin/Médecin :</a:t>
            </a:r>
          </a:p>
        </p:txBody>
      </p:sp>
      <p:sp>
        <p:nvSpPr>
          <p:cNvPr name="TextBox 12" id="12"/>
          <p:cNvSpPr txBox="true"/>
          <p:nvPr/>
        </p:nvSpPr>
        <p:spPr>
          <a:xfrm rot="0">
            <a:off x="3061007" y="3724154"/>
            <a:ext cx="9201443"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Se connecte</a:t>
            </a:r>
          </a:p>
        </p:txBody>
      </p:sp>
      <p:sp>
        <p:nvSpPr>
          <p:cNvPr name="TextBox 13" id="13"/>
          <p:cNvSpPr txBox="true"/>
          <p:nvPr/>
        </p:nvSpPr>
        <p:spPr>
          <a:xfrm rot="0">
            <a:off x="-73693" y="5393571"/>
            <a:ext cx="4480131" cy="1044575"/>
          </a:xfrm>
          <a:prstGeom prst="rect">
            <a:avLst/>
          </a:prstGeom>
        </p:spPr>
        <p:txBody>
          <a:bodyPr anchor="t" rtlCol="false" tIns="0" lIns="0" bIns="0" rIns="0">
            <a:spAutoFit/>
          </a:bodyPr>
          <a:lstStyle/>
          <a:p>
            <a:pPr algn="ctr">
              <a:lnSpc>
                <a:spcPts val="2800"/>
              </a:lnSpc>
              <a:spcBef>
                <a:spcPct val="0"/>
              </a:spcBef>
            </a:pPr>
            <a:r>
              <a:rPr lang="en-US" sz="2000" spc="-138">
                <a:solidFill>
                  <a:srgbClr val="000000"/>
                </a:solidFill>
                <a:latin typeface="Nunito Bold"/>
                <a:ea typeface="Nunito Bold"/>
                <a:cs typeface="Nunito Bold"/>
                <a:sym typeface="Nunito Bold"/>
              </a:rPr>
              <a:t>admin:</a:t>
            </a:r>
          </a:p>
          <a:p>
            <a:pPr algn="ctr">
              <a:lnSpc>
                <a:spcPts val="2800"/>
              </a:lnSpc>
              <a:spcBef>
                <a:spcPct val="0"/>
              </a:spcBef>
            </a:pPr>
            <a:r>
              <a:rPr lang="en-US" b="true" sz="2000" spc="-138">
                <a:solidFill>
                  <a:srgbClr val="000000"/>
                </a:solidFill>
                <a:latin typeface="Nunito Bold"/>
                <a:ea typeface="Nunito Bold"/>
                <a:cs typeface="Nunito Bold"/>
                <a:sym typeface="Nunito Bold"/>
              </a:rPr>
              <a:t>email:admin@gmail.com</a:t>
            </a:r>
          </a:p>
          <a:p>
            <a:pPr algn="ctr">
              <a:lnSpc>
                <a:spcPts val="2800"/>
              </a:lnSpc>
              <a:spcBef>
                <a:spcPct val="0"/>
              </a:spcBef>
            </a:pPr>
            <a:r>
              <a:rPr lang="en-US" b="true" sz="2000" spc="-138">
                <a:solidFill>
                  <a:srgbClr val="000000"/>
                </a:solidFill>
                <a:latin typeface="Nunito Bold"/>
                <a:ea typeface="Nunito Bold"/>
                <a:cs typeface="Nunito Bold"/>
                <a:sym typeface="Nunito Bold"/>
              </a:rPr>
              <a:t>pass:admin1</a:t>
            </a:r>
          </a:p>
        </p:txBody>
      </p:sp>
      <p:sp>
        <p:nvSpPr>
          <p:cNvPr name="TextBox 14" id="14"/>
          <p:cNvSpPr txBox="true"/>
          <p:nvPr/>
        </p:nvSpPr>
        <p:spPr>
          <a:xfrm rot="0">
            <a:off x="0" y="7259363"/>
            <a:ext cx="4480131" cy="1044575"/>
          </a:xfrm>
          <a:prstGeom prst="rect">
            <a:avLst/>
          </a:prstGeom>
        </p:spPr>
        <p:txBody>
          <a:bodyPr anchor="t" rtlCol="false" tIns="0" lIns="0" bIns="0" rIns="0">
            <a:spAutoFit/>
          </a:bodyPr>
          <a:lstStyle/>
          <a:p>
            <a:pPr algn="ctr">
              <a:lnSpc>
                <a:spcPts val="2800"/>
              </a:lnSpc>
              <a:spcBef>
                <a:spcPct val="0"/>
              </a:spcBef>
            </a:pPr>
            <a:r>
              <a:rPr lang="en-US" sz="2000" spc="-138">
                <a:solidFill>
                  <a:srgbClr val="000000"/>
                </a:solidFill>
                <a:latin typeface="Nunito Bold"/>
                <a:ea typeface="Nunito Bold"/>
                <a:cs typeface="Nunito Bold"/>
                <a:sym typeface="Nunito Bold"/>
              </a:rPr>
              <a:t>medecin:</a:t>
            </a:r>
          </a:p>
          <a:p>
            <a:pPr algn="ctr">
              <a:lnSpc>
                <a:spcPts val="2800"/>
              </a:lnSpc>
              <a:spcBef>
                <a:spcPct val="0"/>
              </a:spcBef>
            </a:pPr>
            <a:r>
              <a:rPr lang="en-US" b="true" sz="2000" spc="-138">
                <a:solidFill>
                  <a:srgbClr val="000000"/>
                </a:solidFill>
                <a:latin typeface="Nunito Bold"/>
                <a:ea typeface="Nunito Bold"/>
                <a:cs typeface="Nunito Bold"/>
                <a:sym typeface="Nunito Bold"/>
              </a:rPr>
              <a:t>email:chaimaa1234@gmail.com</a:t>
            </a:r>
          </a:p>
          <a:p>
            <a:pPr algn="ctr">
              <a:lnSpc>
                <a:spcPts val="2800"/>
              </a:lnSpc>
              <a:spcBef>
                <a:spcPct val="0"/>
              </a:spcBef>
            </a:pPr>
            <a:r>
              <a:rPr lang="en-US" b="true" sz="2000" spc="-138">
                <a:solidFill>
                  <a:srgbClr val="000000"/>
                </a:solidFill>
                <a:latin typeface="Nunito Bold"/>
                <a:ea typeface="Nunito Bold"/>
                <a:cs typeface="Nunito Bold"/>
                <a:sym typeface="Nunito Bold"/>
              </a:rPr>
              <a:t>pass:mama1234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983852" y="4378151"/>
            <a:ext cx="8424332" cy="5908849"/>
          </a:xfrm>
          <a:custGeom>
            <a:avLst/>
            <a:gdLst/>
            <a:ahLst/>
            <a:cxnLst/>
            <a:rect r="r" b="b" t="t" l="l"/>
            <a:pathLst>
              <a:path h="5908849" w="8424332">
                <a:moveTo>
                  <a:pt x="0" y="0"/>
                </a:moveTo>
                <a:lnTo>
                  <a:pt x="8424332" y="0"/>
                </a:lnTo>
                <a:lnTo>
                  <a:pt x="8424332" y="5908849"/>
                </a:lnTo>
                <a:lnTo>
                  <a:pt x="0" y="5908849"/>
                </a:lnTo>
                <a:lnTo>
                  <a:pt x="0" y="0"/>
                </a:lnTo>
                <a:close/>
              </a:path>
            </a:pathLst>
          </a:custGeom>
          <a:blipFill>
            <a:blip r:embed="rId8"/>
            <a:stretch>
              <a:fillRect l="0" t="-880" r="0" b="-880"/>
            </a:stretch>
          </a:blipFill>
        </p:spPr>
      </p:sp>
      <p:sp>
        <p:nvSpPr>
          <p:cNvPr name="TextBox 9" id="9"/>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Admin :</a:t>
            </a:r>
          </a:p>
        </p:txBody>
      </p:sp>
      <p:sp>
        <p:nvSpPr>
          <p:cNvPr name="TextBox 10" id="10"/>
          <p:cNvSpPr txBox="true"/>
          <p:nvPr/>
        </p:nvSpPr>
        <p:spPr>
          <a:xfrm rot="0">
            <a:off x="3061007" y="3724154"/>
            <a:ext cx="9201443"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Cré</a:t>
            </a:r>
            <a:r>
              <a:rPr lang="en-US" b="true" sz="2995" spc="-206">
                <a:solidFill>
                  <a:srgbClr val="2463E5"/>
                </a:solidFill>
                <a:latin typeface="Nunito Bold"/>
                <a:ea typeface="Nunito Bold"/>
                <a:cs typeface="Nunito Bold"/>
                <a:sym typeface="Nunito Bold"/>
              </a:rPr>
              <a:t>er un compte médecin</a:t>
            </a:r>
          </a:p>
        </p:txBody>
      </p:sp>
      <p:grpSp>
        <p:nvGrpSpPr>
          <p:cNvPr name="Group 11" id="11"/>
          <p:cNvGrpSpPr/>
          <p:nvPr/>
        </p:nvGrpSpPr>
        <p:grpSpPr>
          <a:xfrm rot="0">
            <a:off x="194682" y="61792"/>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768862" y="4261013"/>
            <a:ext cx="9571092" cy="5694800"/>
          </a:xfrm>
          <a:custGeom>
            <a:avLst/>
            <a:gdLst/>
            <a:ahLst/>
            <a:cxnLst/>
            <a:rect r="r" b="b" t="t" l="l"/>
            <a:pathLst>
              <a:path h="5694800" w="9571092">
                <a:moveTo>
                  <a:pt x="0" y="0"/>
                </a:moveTo>
                <a:lnTo>
                  <a:pt x="9571093" y="0"/>
                </a:lnTo>
                <a:lnTo>
                  <a:pt x="9571093" y="5694800"/>
                </a:lnTo>
                <a:lnTo>
                  <a:pt x="0" y="5694800"/>
                </a:lnTo>
                <a:lnTo>
                  <a:pt x="0" y="0"/>
                </a:lnTo>
                <a:close/>
              </a:path>
            </a:pathLst>
          </a:custGeom>
          <a:blipFill>
            <a:blip r:embed="rId8"/>
            <a:stretch>
              <a:fillRect l="0" t="0" r="0" b="0"/>
            </a:stretch>
          </a:blipFill>
        </p:spPr>
      </p:sp>
      <p:sp>
        <p:nvSpPr>
          <p:cNvPr name="TextBox 9" id="9"/>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Admin :</a:t>
            </a:r>
          </a:p>
        </p:txBody>
      </p:sp>
      <p:sp>
        <p:nvSpPr>
          <p:cNvPr name="TextBox 10" id="10"/>
          <p:cNvSpPr txBox="true"/>
          <p:nvPr/>
        </p:nvSpPr>
        <p:spPr>
          <a:xfrm rot="0">
            <a:off x="3061007" y="3724154"/>
            <a:ext cx="9201443"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modifier/supprimer compte médecin</a:t>
            </a:r>
          </a:p>
        </p:txBody>
      </p:sp>
      <p:grpSp>
        <p:nvGrpSpPr>
          <p:cNvPr name="Group 11" id="11"/>
          <p:cNvGrpSpPr/>
          <p:nvPr/>
        </p:nvGrpSpPr>
        <p:grpSpPr>
          <a:xfrm rot="0">
            <a:off x="0" y="276089"/>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061007" y="5143500"/>
            <a:ext cx="11301259" cy="3785922"/>
          </a:xfrm>
          <a:custGeom>
            <a:avLst/>
            <a:gdLst/>
            <a:ahLst/>
            <a:cxnLst/>
            <a:rect r="r" b="b" t="t" l="l"/>
            <a:pathLst>
              <a:path h="3785922" w="11301259">
                <a:moveTo>
                  <a:pt x="0" y="0"/>
                </a:moveTo>
                <a:lnTo>
                  <a:pt x="11301259" y="0"/>
                </a:lnTo>
                <a:lnTo>
                  <a:pt x="11301259" y="3785922"/>
                </a:lnTo>
                <a:lnTo>
                  <a:pt x="0" y="3785922"/>
                </a:lnTo>
                <a:lnTo>
                  <a:pt x="0" y="0"/>
                </a:lnTo>
                <a:close/>
              </a:path>
            </a:pathLst>
          </a:custGeom>
          <a:blipFill>
            <a:blip r:embed="rId8"/>
            <a:stretch>
              <a:fillRect l="0" t="0" r="0" b="0"/>
            </a:stretch>
          </a:blipFill>
        </p:spPr>
      </p:sp>
      <p:sp>
        <p:nvSpPr>
          <p:cNvPr name="TextBox 9" id="9"/>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Admin :</a:t>
            </a:r>
          </a:p>
        </p:txBody>
      </p:sp>
      <p:sp>
        <p:nvSpPr>
          <p:cNvPr name="TextBox 10" id="10"/>
          <p:cNvSpPr txBox="true"/>
          <p:nvPr/>
        </p:nvSpPr>
        <p:spPr>
          <a:xfrm rot="0">
            <a:off x="3061007" y="3724154"/>
            <a:ext cx="9201443"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visualiser la liste des patients</a:t>
            </a:r>
          </a:p>
        </p:txBody>
      </p:sp>
      <p:grpSp>
        <p:nvGrpSpPr>
          <p:cNvPr name="Group 11" id="11"/>
          <p:cNvGrpSpPr/>
          <p:nvPr/>
        </p:nvGrpSpPr>
        <p:grpSpPr>
          <a:xfrm rot="0">
            <a:off x="-99227" y="61792"/>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759682" y="-6949106"/>
            <a:ext cx="10060535" cy="10060535"/>
          </a:xfrm>
          <a:custGeom>
            <a:avLst/>
            <a:gdLst/>
            <a:ahLst/>
            <a:cxnLst/>
            <a:rect r="r" b="b" t="t" l="l"/>
            <a:pathLst>
              <a:path h="10060535" w="10060535">
                <a:moveTo>
                  <a:pt x="0" y="0"/>
                </a:moveTo>
                <a:lnTo>
                  <a:pt x="10060534" y="0"/>
                </a:lnTo>
                <a:lnTo>
                  <a:pt x="10060534" y="10060535"/>
                </a:lnTo>
                <a:lnTo>
                  <a:pt x="0" y="10060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105399" y="4145876"/>
            <a:ext cx="7182601" cy="6141124"/>
          </a:xfrm>
          <a:custGeom>
            <a:avLst/>
            <a:gdLst/>
            <a:ahLst/>
            <a:cxnLst/>
            <a:rect r="r" b="b" t="t" l="l"/>
            <a:pathLst>
              <a:path h="6141124" w="7182601">
                <a:moveTo>
                  <a:pt x="0" y="0"/>
                </a:moveTo>
                <a:lnTo>
                  <a:pt x="7182601" y="0"/>
                </a:lnTo>
                <a:lnTo>
                  <a:pt x="7182601" y="6141124"/>
                </a:lnTo>
                <a:lnTo>
                  <a:pt x="0" y="6141124"/>
                </a:lnTo>
                <a:lnTo>
                  <a:pt x="0" y="0"/>
                </a:lnTo>
                <a:close/>
              </a:path>
            </a:pathLst>
          </a:custGeom>
          <a:blipFill>
            <a:blip r:embed="rId8"/>
            <a:stretch>
              <a:fillRect l="0" t="0" r="0" b="0"/>
            </a:stretch>
          </a:blipFill>
        </p:spPr>
      </p:sp>
      <p:sp>
        <p:nvSpPr>
          <p:cNvPr name="Freeform 9" id="9"/>
          <p:cNvSpPr/>
          <p:nvPr/>
        </p:nvSpPr>
        <p:spPr>
          <a:xfrm flipH="false" flipV="false" rot="0">
            <a:off x="1347006" y="4357338"/>
            <a:ext cx="9412676" cy="5718200"/>
          </a:xfrm>
          <a:custGeom>
            <a:avLst/>
            <a:gdLst/>
            <a:ahLst/>
            <a:cxnLst/>
            <a:rect r="r" b="b" t="t" l="l"/>
            <a:pathLst>
              <a:path h="5718200" w="9412676">
                <a:moveTo>
                  <a:pt x="0" y="0"/>
                </a:moveTo>
                <a:lnTo>
                  <a:pt x="9412676" y="0"/>
                </a:lnTo>
                <a:lnTo>
                  <a:pt x="9412676" y="5718200"/>
                </a:lnTo>
                <a:lnTo>
                  <a:pt x="0" y="5718200"/>
                </a:lnTo>
                <a:lnTo>
                  <a:pt x="0" y="0"/>
                </a:lnTo>
                <a:close/>
              </a:path>
            </a:pathLst>
          </a:custGeom>
          <a:blipFill>
            <a:blip r:embed="rId9"/>
            <a:stretch>
              <a:fillRect l="0" t="0" r="0" b="0"/>
            </a:stretch>
          </a:blipFill>
        </p:spPr>
      </p:sp>
      <p:sp>
        <p:nvSpPr>
          <p:cNvPr name="TextBox 10" id="10"/>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Médecin:</a:t>
            </a:r>
          </a:p>
        </p:txBody>
      </p:sp>
      <p:sp>
        <p:nvSpPr>
          <p:cNvPr name="TextBox 11" id="11"/>
          <p:cNvSpPr txBox="true"/>
          <p:nvPr/>
        </p:nvSpPr>
        <p:spPr>
          <a:xfrm rot="0">
            <a:off x="3061007" y="3724154"/>
            <a:ext cx="9201443"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Déterminer /modifier ses disponibilités récurrentes:</a:t>
            </a:r>
          </a:p>
        </p:txBody>
      </p:sp>
      <p:grpSp>
        <p:nvGrpSpPr>
          <p:cNvPr name="Group 12" id="12"/>
          <p:cNvGrpSpPr/>
          <p:nvPr/>
        </p:nvGrpSpPr>
        <p:grpSpPr>
          <a:xfrm rot="0">
            <a:off x="0" y="276089"/>
            <a:ext cx="3789170" cy="966908"/>
            <a:chOff x="0" y="0"/>
            <a:chExt cx="2579773" cy="658298"/>
          </a:xfrm>
        </p:grpSpPr>
        <p:sp>
          <p:nvSpPr>
            <p:cNvPr name="Freeform 13" id="13"/>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10"/>
              <a:stretch>
                <a:fillRect l="-2726" t="0" r="-2726"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406438" y="4384637"/>
            <a:ext cx="8313187" cy="5902363"/>
          </a:xfrm>
          <a:custGeom>
            <a:avLst/>
            <a:gdLst/>
            <a:ahLst/>
            <a:cxnLst/>
            <a:rect r="r" b="b" t="t" l="l"/>
            <a:pathLst>
              <a:path h="5902363" w="8313187">
                <a:moveTo>
                  <a:pt x="0" y="0"/>
                </a:moveTo>
                <a:lnTo>
                  <a:pt x="8313187" y="0"/>
                </a:lnTo>
                <a:lnTo>
                  <a:pt x="8313187" y="5902363"/>
                </a:lnTo>
                <a:lnTo>
                  <a:pt x="0" y="5902363"/>
                </a:lnTo>
                <a:lnTo>
                  <a:pt x="0" y="0"/>
                </a:lnTo>
                <a:close/>
              </a:path>
            </a:pathLst>
          </a:custGeom>
          <a:blipFill>
            <a:blip r:embed="rId8"/>
            <a:stretch>
              <a:fillRect l="0" t="0" r="0" b="0"/>
            </a:stretch>
          </a:blipFill>
        </p:spPr>
      </p:sp>
      <p:sp>
        <p:nvSpPr>
          <p:cNvPr name="TextBox 9" id="9"/>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Médecin:</a:t>
            </a:r>
          </a:p>
        </p:txBody>
      </p:sp>
      <p:sp>
        <p:nvSpPr>
          <p:cNvPr name="TextBox 10" id="10"/>
          <p:cNvSpPr txBox="true"/>
          <p:nvPr/>
        </p:nvSpPr>
        <p:spPr>
          <a:xfrm rot="0">
            <a:off x="3061007" y="3724154"/>
            <a:ext cx="12084228"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Ajouter /modifier/supprimerune date spécifique en cas d’empêchement:</a:t>
            </a:r>
          </a:p>
        </p:txBody>
      </p:sp>
      <p:grpSp>
        <p:nvGrpSpPr>
          <p:cNvPr name="Group 11" id="11"/>
          <p:cNvGrpSpPr/>
          <p:nvPr/>
        </p:nvGrpSpPr>
        <p:grpSpPr>
          <a:xfrm rot="0">
            <a:off x="237387" y="61792"/>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51271" y="-2982324"/>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16736" y="6128709"/>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8686237" y="4141434"/>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3389149" y="5143500"/>
            <a:ext cx="802807" cy="80280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01.</a:t>
              </a:r>
            </a:p>
          </p:txBody>
        </p:sp>
      </p:grpSp>
      <p:grpSp>
        <p:nvGrpSpPr>
          <p:cNvPr name="Group 10" id="10"/>
          <p:cNvGrpSpPr/>
          <p:nvPr/>
        </p:nvGrpSpPr>
        <p:grpSpPr>
          <a:xfrm rot="0">
            <a:off x="3389149" y="7981898"/>
            <a:ext cx="802807" cy="80280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04.</a:t>
              </a:r>
            </a:p>
          </p:txBody>
        </p:sp>
      </p:grpSp>
      <p:grpSp>
        <p:nvGrpSpPr>
          <p:cNvPr name="Group 13" id="13"/>
          <p:cNvGrpSpPr/>
          <p:nvPr/>
        </p:nvGrpSpPr>
        <p:grpSpPr>
          <a:xfrm rot="0">
            <a:off x="3389149" y="6051995"/>
            <a:ext cx="802807" cy="80280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02.</a:t>
              </a:r>
            </a:p>
          </p:txBody>
        </p:sp>
      </p:grpSp>
      <p:grpSp>
        <p:nvGrpSpPr>
          <p:cNvPr name="Group 16" id="16"/>
          <p:cNvGrpSpPr/>
          <p:nvPr/>
        </p:nvGrpSpPr>
        <p:grpSpPr>
          <a:xfrm rot="0">
            <a:off x="10591557" y="5030267"/>
            <a:ext cx="802807" cy="80280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05.</a:t>
              </a:r>
            </a:p>
          </p:txBody>
        </p:sp>
      </p:grpSp>
      <p:grpSp>
        <p:nvGrpSpPr>
          <p:cNvPr name="Group 19" id="19"/>
          <p:cNvGrpSpPr/>
          <p:nvPr/>
        </p:nvGrpSpPr>
        <p:grpSpPr>
          <a:xfrm rot="0">
            <a:off x="3389149" y="7017166"/>
            <a:ext cx="802807" cy="80280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03.</a:t>
              </a:r>
            </a:p>
          </p:txBody>
        </p:sp>
      </p:grpSp>
      <p:grpSp>
        <p:nvGrpSpPr>
          <p:cNvPr name="Group 22" id="22"/>
          <p:cNvGrpSpPr/>
          <p:nvPr/>
        </p:nvGrpSpPr>
        <p:grpSpPr>
          <a:xfrm rot="0">
            <a:off x="10634441" y="5946307"/>
            <a:ext cx="802807" cy="8028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06.</a:t>
              </a:r>
            </a:p>
          </p:txBody>
        </p:sp>
      </p:grpSp>
      <p:grpSp>
        <p:nvGrpSpPr>
          <p:cNvPr name="Group 25" id="25"/>
          <p:cNvGrpSpPr>
            <a:grpSpLocks noChangeAspect="true"/>
          </p:cNvGrpSpPr>
          <p:nvPr/>
        </p:nvGrpSpPr>
        <p:grpSpPr>
          <a:xfrm rot="0">
            <a:off x="13052286" y="-2982324"/>
            <a:ext cx="8414028" cy="8413995"/>
            <a:chOff x="0" y="0"/>
            <a:chExt cx="6350000" cy="6349975"/>
          </a:xfrm>
        </p:grpSpPr>
        <p:sp>
          <p:nvSpPr>
            <p:cNvPr name="Freeform 26" id="2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t="0" r="-25046" b="0"/>
              </a:stretch>
            </a:blipFill>
          </p:spPr>
        </p:sp>
      </p:grpSp>
      <p:grpSp>
        <p:nvGrpSpPr>
          <p:cNvPr name="Group 27" id="27"/>
          <p:cNvGrpSpPr>
            <a:grpSpLocks noChangeAspect="true"/>
          </p:cNvGrpSpPr>
          <p:nvPr/>
        </p:nvGrpSpPr>
        <p:grpSpPr>
          <a:xfrm rot="0">
            <a:off x="-4222769" y="6453398"/>
            <a:ext cx="8414028" cy="8413995"/>
            <a:chOff x="0" y="0"/>
            <a:chExt cx="6350000" cy="6349975"/>
          </a:xfrm>
        </p:grpSpPr>
        <p:sp>
          <p:nvSpPr>
            <p:cNvPr name="Freeform 28" id="2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Freeform 29" id="29"/>
          <p:cNvSpPr/>
          <p:nvPr/>
        </p:nvSpPr>
        <p:spPr>
          <a:xfrm flipH="false" flipV="false" rot="-5400000">
            <a:off x="31740" y="5556925"/>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5400000">
            <a:off x="15696288" y="4251754"/>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1" id="31"/>
          <p:cNvSpPr txBox="true"/>
          <p:nvPr/>
        </p:nvSpPr>
        <p:spPr>
          <a:xfrm rot="0">
            <a:off x="6150647" y="2442037"/>
            <a:ext cx="5986706" cy="804047"/>
          </a:xfrm>
          <a:prstGeom prst="rect">
            <a:avLst/>
          </a:prstGeom>
        </p:spPr>
        <p:txBody>
          <a:bodyPr anchor="t" rtlCol="false" tIns="0" lIns="0" bIns="0" rIns="0">
            <a:spAutoFit/>
          </a:bodyPr>
          <a:lstStyle/>
          <a:p>
            <a:pPr algn="ctr">
              <a:lnSpc>
                <a:spcPts val="5816"/>
              </a:lnSpc>
            </a:pPr>
            <a:r>
              <a:rPr lang="en-US" sz="6685" spc="-461">
                <a:solidFill>
                  <a:srgbClr val="12294E"/>
                </a:solidFill>
                <a:latin typeface="Nunito Bold"/>
                <a:ea typeface="Nunito Bold"/>
                <a:cs typeface="Nunito Bold"/>
                <a:sym typeface="Nunito Bold"/>
              </a:rPr>
              <a:t>PLAN</a:t>
            </a:r>
          </a:p>
        </p:txBody>
      </p:sp>
      <p:sp>
        <p:nvSpPr>
          <p:cNvPr name="TextBox 32" id="32"/>
          <p:cNvSpPr txBox="true"/>
          <p:nvPr/>
        </p:nvSpPr>
        <p:spPr>
          <a:xfrm rot="0">
            <a:off x="4581784" y="4786276"/>
            <a:ext cx="5619248" cy="3950261"/>
          </a:xfrm>
          <a:prstGeom prst="rect">
            <a:avLst/>
          </a:prstGeom>
        </p:spPr>
        <p:txBody>
          <a:bodyPr anchor="t" rtlCol="false" tIns="0" lIns="0" bIns="0" rIns="0">
            <a:spAutoFit/>
          </a:bodyPr>
          <a:lstStyle/>
          <a:p>
            <a:pPr algn="l">
              <a:lnSpc>
                <a:spcPts val="8040"/>
              </a:lnSpc>
            </a:pPr>
            <a:r>
              <a:rPr lang="en-US" sz="3495" spc="-241">
                <a:solidFill>
                  <a:srgbClr val="12294E"/>
                </a:solidFill>
                <a:latin typeface="Nunito"/>
                <a:ea typeface="Nunito"/>
                <a:cs typeface="Nunito"/>
                <a:sym typeface="Nunito"/>
              </a:rPr>
              <a:t>Problématique</a:t>
            </a:r>
          </a:p>
          <a:p>
            <a:pPr algn="l">
              <a:lnSpc>
                <a:spcPts val="8040"/>
              </a:lnSpc>
            </a:pPr>
            <a:r>
              <a:rPr lang="en-US" sz="3495" spc="-241">
                <a:solidFill>
                  <a:srgbClr val="12294E"/>
                </a:solidFill>
                <a:latin typeface="Nunito"/>
                <a:ea typeface="Nunito"/>
                <a:cs typeface="Nunito"/>
                <a:sym typeface="Nunito"/>
              </a:rPr>
              <a:t>Introduction</a:t>
            </a:r>
          </a:p>
          <a:p>
            <a:pPr algn="l">
              <a:lnSpc>
                <a:spcPts val="8040"/>
              </a:lnSpc>
            </a:pPr>
            <a:r>
              <a:rPr lang="en-US" sz="3495" spc="-241">
                <a:solidFill>
                  <a:srgbClr val="12294E"/>
                </a:solidFill>
                <a:latin typeface="Nunito"/>
                <a:ea typeface="Nunito"/>
                <a:cs typeface="Nunito"/>
                <a:sym typeface="Nunito"/>
              </a:rPr>
              <a:t>Technologies utilisées</a:t>
            </a:r>
          </a:p>
          <a:p>
            <a:pPr algn="l">
              <a:lnSpc>
                <a:spcPts val="8040"/>
              </a:lnSpc>
            </a:pPr>
            <a:r>
              <a:rPr lang="en-US" sz="3495" spc="-241">
                <a:solidFill>
                  <a:srgbClr val="12294E"/>
                </a:solidFill>
                <a:latin typeface="Nunito"/>
                <a:ea typeface="Nunito"/>
                <a:cs typeface="Nunito"/>
                <a:sym typeface="Nunito"/>
              </a:rPr>
              <a:t>Diagramme de cas d’utilisation</a:t>
            </a:r>
          </a:p>
        </p:txBody>
      </p:sp>
      <p:sp>
        <p:nvSpPr>
          <p:cNvPr name="TextBox 33" id="33"/>
          <p:cNvSpPr txBox="true"/>
          <p:nvPr/>
        </p:nvSpPr>
        <p:spPr>
          <a:xfrm rot="0">
            <a:off x="11870655" y="4673044"/>
            <a:ext cx="6260345" cy="4969436"/>
          </a:xfrm>
          <a:prstGeom prst="rect">
            <a:avLst/>
          </a:prstGeom>
        </p:spPr>
        <p:txBody>
          <a:bodyPr anchor="t" rtlCol="false" tIns="0" lIns="0" bIns="0" rIns="0">
            <a:spAutoFit/>
          </a:bodyPr>
          <a:lstStyle/>
          <a:p>
            <a:pPr algn="l">
              <a:lnSpc>
                <a:spcPts val="8040"/>
              </a:lnSpc>
            </a:pPr>
            <a:r>
              <a:rPr lang="en-US" sz="3495" spc="-241">
                <a:solidFill>
                  <a:srgbClr val="12294E"/>
                </a:solidFill>
                <a:latin typeface="Nunito"/>
                <a:ea typeface="Nunito"/>
                <a:cs typeface="Nunito"/>
                <a:sym typeface="Nunito"/>
              </a:rPr>
              <a:t>Diagramme de classe</a:t>
            </a:r>
          </a:p>
          <a:p>
            <a:pPr algn="l">
              <a:lnSpc>
                <a:spcPts val="8040"/>
              </a:lnSpc>
            </a:pPr>
            <a:r>
              <a:rPr lang="en-US" sz="3495" spc="-241">
                <a:solidFill>
                  <a:srgbClr val="12294E"/>
                </a:solidFill>
                <a:latin typeface="Nunito"/>
                <a:ea typeface="Nunito"/>
                <a:cs typeface="Nunito"/>
                <a:sym typeface="Nunito"/>
              </a:rPr>
              <a:t>Fonctionnalités principales</a:t>
            </a:r>
          </a:p>
          <a:p>
            <a:pPr algn="l">
              <a:lnSpc>
                <a:spcPts val="8040"/>
              </a:lnSpc>
            </a:pPr>
            <a:r>
              <a:rPr lang="en-US" sz="3495" spc="-241">
                <a:solidFill>
                  <a:srgbClr val="12294E"/>
                </a:solidFill>
                <a:latin typeface="Nunito"/>
                <a:ea typeface="Nunito"/>
                <a:cs typeface="Nunito"/>
                <a:sym typeface="Nunito"/>
              </a:rPr>
              <a:t>Design Patterns Utilisés</a:t>
            </a:r>
          </a:p>
          <a:p>
            <a:pPr algn="l">
              <a:lnSpc>
                <a:spcPts val="8040"/>
              </a:lnSpc>
            </a:pPr>
            <a:r>
              <a:rPr lang="en-US" sz="3495" spc="-241">
                <a:solidFill>
                  <a:srgbClr val="12294E"/>
                </a:solidFill>
                <a:latin typeface="Nunito"/>
                <a:ea typeface="Nunito"/>
                <a:cs typeface="Nunito"/>
                <a:sym typeface="Nunito"/>
              </a:rPr>
              <a:t>Conclusion</a:t>
            </a:r>
          </a:p>
          <a:p>
            <a:pPr algn="l">
              <a:lnSpc>
                <a:spcPts val="8040"/>
              </a:lnSpc>
            </a:pPr>
          </a:p>
        </p:txBody>
      </p:sp>
      <p:grpSp>
        <p:nvGrpSpPr>
          <p:cNvPr name="Group 34" id="34"/>
          <p:cNvGrpSpPr/>
          <p:nvPr/>
        </p:nvGrpSpPr>
        <p:grpSpPr>
          <a:xfrm rot="0">
            <a:off x="237387" y="186589"/>
            <a:ext cx="3789170" cy="966908"/>
            <a:chOff x="0" y="0"/>
            <a:chExt cx="2579773" cy="658298"/>
          </a:xfrm>
        </p:grpSpPr>
        <p:sp>
          <p:nvSpPr>
            <p:cNvPr name="Freeform 35" id="35"/>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10"/>
              <a:stretch>
                <a:fillRect l="-2726" t="0" r="-2726" b="0"/>
              </a:stretch>
            </a:blipFill>
          </p:spPr>
        </p:sp>
      </p:grpSp>
      <p:grpSp>
        <p:nvGrpSpPr>
          <p:cNvPr name="Group 36" id="36"/>
          <p:cNvGrpSpPr/>
          <p:nvPr/>
        </p:nvGrpSpPr>
        <p:grpSpPr>
          <a:xfrm rot="0">
            <a:off x="10634441" y="6942382"/>
            <a:ext cx="802807" cy="80280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07.</a:t>
              </a:r>
            </a:p>
          </p:txBody>
        </p:sp>
      </p:grpSp>
      <p:grpSp>
        <p:nvGrpSpPr>
          <p:cNvPr name="Group 39" id="39"/>
          <p:cNvGrpSpPr/>
          <p:nvPr/>
        </p:nvGrpSpPr>
        <p:grpSpPr>
          <a:xfrm rot="0">
            <a:off x="10766303" y="7859489"/>
            <a:ext cx="802807" cy="80280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08.</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326738" y="4895364"/>
            <a:ext cx="11301259" cy="3715289"/>
          </a:xfrm>
          <a:custGeom>
            <a:avLst/>
            <a:gdLst/>
            <a:ahLst/>
            <a:cxnLst/>
            <a:rect r="r" b="b" t="t" l="l"/>
            <a:pathLst>
              <a:path h="3715289" w="11301259">
                <a:moveTo>
                  <a:pt x="0" y="0"/>
                </a:moveTo>
                <a:lnTo>
                  <a:pt x="11301259" y="0"/>
                </a:lnTo>
                <a:lnTo>
                  <a:pt x="11301259" y="3715289"/>
                </a:lnTo>
                <a:lnTo>
                  <a:pt x="0" y="3715289"/>
                </a:lnTo>
                <a:lnTo>
                  <a:pt x="0" y="0"/>
                </a:lnTo>
                <a:close/>
              </a:path>
            </a:pathLst>
          </a:custGeom>
          <a:blipFill>
            <a:blip r:embed="rId8"/>
            <a:stretch>
              <a:fillRect l="0" t="0" r="0" b="0"/>
            </a:stretch>
          </a:blipFill>
        </p:spPr>
      </p:sp>
      <p:sp>
        <p:nvSpPr>
          <p:cNvPr name="TextBox 9" id="9"/>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Médecin:</a:t>
            </a:r>
          </a:p>
        </p:txBody>
      </p:sp>
      <p:sp>
        <p:nvSpPr>
          <p:cNvPr name="TextBox 10" id="10"/>
          <p:cNvSpPr txBox="true"/>
          <p:nvPr/>
        </p:nvSpPr>
        <p:spPr>
          <a:xfrm rot="0">
            <a:off x="3061007" y="3724154"/>
            <a:ext cx="12084228"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Gestion des rendez-vous</a:t>
            </a:r>
          </a:p>
        </p:txBody>
      </p:sp>
      <p:grpSp>
        <p:nvGrpSpPr>
          <p:cNvPr name="Group 11" id="11"/>
          <p:cNvGrpSpPr/>
          <p:nvPr/>
        </p:nvGrpSpPr>
        <p:grpSpPr>
          <a:xfrm rot="0">
            <a:off x="0" y="145692"/>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389002" y="4571130"/>
            <a:ext cx="9428239" cy="5715870"/>
          </a:xfrm>
          <a:custGeom>
            <a:avLst/>
            <a:gdLst/>
            <a:ahLst/>
            <a:cxnLst/>
            <a:rect r="r" b="b" t="t" l="l"/>
            <a:pathLst>
              <a:path h="5715870" w="9428239">
                <a:moveTo>
                  <a:pt x="0" y="0"/>
                </a:moveTo>
                <a:lnTo>
                  <a:pt x="9428239" y="0"/>
                </a:lnTo>
                <a:lnTo>
                  <a:pt x="9428239" y="5715870"/>
                </a:lnTo>
                <a:lnTo>
                  <a:pt x="0" y="5715870"/>
                </a:lnTo>
                <a:lnTo>
                  <a:pt x="0" y="0"/>
                </a:lnTo>
                <a:close/>
              </a:path>
            </a:pathLst>
          </a:custGeom>
          <a:blipFill>
            <a:blip r:embed="rId8"/>
            <a:stretch>
              <a:fillRect l="0" t="0" r="0" b="0"/>
            </a:stretch>
          </a:blipFill>
        </p:spPr>
      </p:sp>
      <p:sp>
        <p:nvSpPr>
          <p:cNvPr name="TextBox 9" id="9"/>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Médecin:</a:t>
            </a:r>
          </a:p>
        </p:txBody>
      </p:sp>
      <p:sp>
        <p:nvSpPr>
          <p:cNvPr name="TextBox 10" id="10"/>
          <p:cNvSpPr txBox="true"/>
          <p:nvPr/>
        </p:nvSpPr>
        <p:spPr>
          <a:xfrm rot="0">
            <a:off x="3061007" y="3724154"/>
            <a:ext cx="12084228"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Remplir la fiche de consultation</a:t>
            </a:r>
          </a:p>
        </p:txBody>
      </p:sp>
      <p:grpSp>
        <p:nvGrpSpPr>
          <p:cNvPr name="Group 11" id="11"/>
          <p:cNvGrpSpPr/>
          <p:nvPr/>
        </p:nvGrpSpPr>
        <p:grpSpPr>
          <a:xfrm rot="0">
            <a:off x="237387" y="276089"/>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972108" y="4070877"/>
            <a:ext cx="6878144" cy="6216123"/>
          </a:xfrm>
          <a:custGeom>
            <a:avLst/>
            <a:gdLst/>
            <a:ahLst/>
            <a:cxnLst/>
            <a:rect r="r" b="b" t="t" l="l"/>
            <a:pathLst>
              <a:path h="6216123" w="6878144">
                <a:moveTo>
                  <a:pt x="0" y="0"/>
                </a:moveTo>
                <a:lnTo>
                  <a:pt x="6878144" y="0"/>
                </a:lnTo>
                <a:lnTo>
                  <a:pt x="6878144" y="6216123"/>
                </a:lnTo>
                <a:lnTo>
                  <a:pt x="0" y="6216123"/>
                </a:lnTo>
                <a:lnTo>
                  <a:pt x="0" y="0"/>
                </a:lnTo>
                <a:close/>
              </a:path>
            </a:pathLst>
          </a:custGeom>
          <a:blipFill>
            <a:blip r:embed="rId8"/>
            <a:stretch>
              <a:fillRect l="0" t="0" r="0" b="0"/>
            </a:stretch>
          </a:blipFill>
        </p:spPr>
      </p:sp>
      <p:sp>
        <p:nvSpPr>
          <p:cNvPr name="TextBox 9" id="9"/>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Médecin:</a:t>
            </a:r>
          </a:p>
        </p:txBody>
      </p:sp>
      <p:sp>
        <p:nvSpPr>
          <p:cNvPr name="TextBox 10" id="10"/>
          <p:cNvSpPr txBox="true"/>
          <p:nvPr/>
        </p:nvSpPr>
        <p:spPr>
          <a:xfrm rot="0">
            <a:off x="2710885" y="3372843"/>
            <a:ext cx="12084228"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Ajouter un rendez-vous</a:t>
            </a:r>
          </a:p>
        </p:txBody>
      </p:sp>
      <p:grpSp>
        <p:nvGrpSpPr>
          <p:cNvPr name="Group 11" id="11"/>
          <p:cNvGrpSpPr/>
          <p:nvPr/>
        </p:nvGrpSpPr>
        <p:grpSpPr>
          <a:xfrm rot="0">
            <a:off x="237387" y="276089"/>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326738" y="4895364"/>
            <a:ext cx="11301259" cy="4054327"/>
          </a:xfrm>
          <a:custGeom>
            <a:avLst/>
            <a:gdLst/>
            <a:ahLst/>
            <a:cxnLst/>
            <a:rect r="r" b="b" t="t" l="l"/>
            <a:pathLst>
              <a:path h="4054327" w="11301259">
                <a:moveTo>
                  <a:pt x="0" y="0"/>
                </a:moveTo>
                <a:lnTo>
                  <a:pt x="11301259" y="0"/>
                </a:lnTo>
                <a:lnTo>
                  <a:pt x="11301259" y="4054326"/>
                </a:lnTo>
                <a:lnTo>
                  <a:pt x="0" y="4054326"/>
                </a:lnTo>
                <a:lnTo>
                  <a:pt x="0" y="0"/>
                </a:lnTo>
                <a:close/>
              </a:path>
            </a:pathLst>
          </a:custGeom>
          <a:blipFill>
            <a:blip r:embed="rId8"/>
            <a:stretch>
              <a:fillRect l="0" t="0" r="0" b="0"/>
            </a:stretch>
          </a:blipFill>
        </p:spPr>
      </p:sp>
      <p:sp>
        <p:nvSpPr>
          <p:cNvPr name="TextBox 9" id="9"/>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Médecin:</a:t>
            </a:r>
          </a:p>
        </p:txBody>
      </p:sp>
      <p:sp>
        <p:nvSpPr>
          <p:cNvPr name="TextBox 10" id="10"/>
          <p:cNvSpPr txBox="true"/>
          <p:nvPr/>
        </p:nvSpPr>
        <p:spPr>
          <a:xfrm rot="0">
            <a:off x="3061007" y="3724154"/>
            <a:ext cx="12084228"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Visualizer la liste des patients</a:t>
            </a:r>
          </a:p>
        </p:txBody>
      </p:sp>
      <p:grpSp>
        <p:nvGrpSpPr>
          <p:cNvPr name="Group 11" id="11"/>
          <p:cNvGrpSpPr/>
          <p:nvPr/>
        </p:nvGrpSpPr>
        <p:grpSpPr>
          <a:xfrm rot="0">
            <a:off x="237387" y="276089"/>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1795358" y="4296526"/>
            <a:ext cx="915527" cy="0"/>
          </a:xfrm>
          <a:prstGeom prst="line">
            <a:avLst/>
          </a:prstGeom>
          <a:ln cap="rnd" w="180975">
            <a:solidFill>
              <a:srgbClr val="12294E"/>
            </a:solidFill>
            <a:prstDash val="solid"/>
            <a:headEnd type="none" len="sm" w="sm"/>
            <a:tailEnd type="none" len="sm" w="sm"/>
          </a:ln>
        </p:spPr>
      </p:sp>
      <p:sp>
        <p:nvSpPr>
          <p:cNvPr name="Freeform 5" id="5"/>
          <p:cNvSpPr/>
          <p:nvPr/>
        </p:nvSpPr>
        <p:spPr>
          <a:xfrm flipH="false" flipV="false" rot="0">
            <a:off x="13828122" y="1549437"/>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6" id="6"/>
          <p:cNvSpPr/>
          <p:nvPr/>
        </p:nvSpPr>
        <p:spPr>
          <a:xfrm rot="0">
            <a:off x="8011265" y="2577894"/>
            <a:ext cx="5328689" cy="0"/>
          </a:xfrm>
          <a:prstGeom prst="line">
            <a:avLst/>
          </a:prstGeom>
          <a:ln cap="flat" w="9525">
            <a:solidFill>
              <a:srgbClr val="12294E"/>
            </a:solidFill>
            <a:prstDash val="solid"/>
            <a:headEnd type="none" len="sm" w="sm"/>
            <a:tailEnd type="none" len="sm" w="sm"/>
          </a:ln>
        </p:spPr>
      </p:sp>
      <p:sp>
        <p:nvSpPr>
          <p:cNvPr name="Freeform 7" id="7"/>
          <p:cNvSpPr/>
          <p:nvPr/>
        </p:nvSpPr>
        <p:spPr>
          <a:xfrm flipH="false" flipV="false" rot="-5400000">
            <a:off x="15735235" y="1043740"/>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2596803" y="2716793"/>
            <a:ext cx="14698806" cy="979658"/>
          </a:xfrm>
          <a:prstGeom prst="rect">
            <a:avLst/>
          </a:prstGeom>
        </p:spPr>
        <p:txBody>
          <a:bodyPr anchor="t" rtlCol="false" tIns="0" lIns="0" bIns="0" rIns="0">
            <a:spAutoFit/>
          </a:bodyPr>
          <a:lstStyle/>
          <a:p>
            <a:pPr algn="l">
              <a:lnSpc>
                <a:spcPts val="7088"/>
              </a:lnSpc>
            </a:pPr>
            <a:r>
              <a:rPr lang="en-US" sz="8148" spc="-562" b="true">
                <a:solidFill>
                  <a:srgbClr val="12294E"/>
                </a:solidFill>
                <a:latin typeface="Nunito Bold Bold"/>
                <a:ea typeface="Nunito Bold Bold"/>
                <a:cs typeface="Nunito Bold Bold"/>
                <a:sym typeface="Nunito Bold Bold"/>
              </a:rPr>
              <a:t>Des</a:t>
            </a:r>
            <a:r>
              <a:rPr lang="en-US" sz="8148" spc="-562" b="true">
                <a:solidFill>
                  <a:srgbClr val="12294E"/>
                </a:solidFill>
                <a:latin typeface="Nunito Bold Bold"/>
                <a:ea typeface="Nunito Bold Bold"/>
                <a:cs typeface="Nunito Bold Bold"/>
                <a:sym typeface="Nunito Bold Bold"/>
              </a:rPr>
              <a:t>ign Patterns Util</a:t>
            </a:r>
            <a:r>
              <a:rPr lang="en-US" sz="8148" spc="-562" b="true">
                <a:solidFill>
                  <a:srgbClr val="12294E"/>
                </a:solidFill>
                <a:latin typeface="Nunito Bold Bold"/>
                <a:ea typeface="Nunito Bold Bold"/>
                <a:cs typeface="Nunito Bold Bold"/>
                <a:sym typeface="Nunito Bold Bold"/>
              </a:rPr>
              <a:t>isés</a:t>
            </a:r>
          </a:p>
        </p:txBody>
      </p:sp>
      <p:grpSp>
        <p:nvGrpSpPr>
          <p:cNvPr name="Group 9" id="9"/>
          <p:cNvGrpSpPr/>
          <p:nvPr/>
        </p:nvGrpSpPr>
        <p:grpSpPr>
          <a:xfrm rot="0">
            <a:off x="1606783" y="2826969"/>
            <a:ext cx="802807" cy="80280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07.</a:t>
              </a:r>
            </a:p>
          </p:txBody>
        </p:sp>
      </p:grpSp>
      <p:sp>
        <p:nvSpPr>
          <p:cNvPr name="TextBox 12" id="12"/>
          <p:cNvSpPr txBox="true"/>
          <p:nvPr/>
        </p:nvSpPr>
        <p:spPr>
          <a:xfrm rot="0">
            <a:off x="1942769" y="4852937"/>
            <a:ext cx="16006874" cy="1145007"/>
          </a:xfrm>
          <a:prstGeom prst="rect">
            <a:avLst/>
          </a:prstGeom>
        </p:spPr>
        <p:txBody>
          <a:bodyPr anchor="t" rtlCol="false" tIns="0" lIns="0" bIns="0" rIns="0">
            <a:spAutoFit/>
          </a:bodyPr>
          <a:lstStyle/>
          <a:p>
            <a:pPr algn="ctr">
              <a:lnSpc>
                <a:spcPts val="4614"/>
              </a:lnSpc>
              <a:spcBef>
                <a:spcPct val="0"/>
              </a:spcBef>
            </a:pPr>
            <a:r>
              <a:rPr lang="en-US" sz="3295" spc="-227">
                <a:solidFill>
                  <a:srgbClr val="000000"/>
                </a:solidFill>
                <a:latin typeface="Nunito"/>
                <a:ea typeface="Nunito"/>
                <a:cs typeface="Nunito"/>
                <a:sym typeface="Nunito"/>
              </a:rPr>
              <a:t>Dans</a:t>
            </a:r>
            <a:r>
              <a:rPr lang="en-US" sz="3295" spc="-227">
                <a:solidFill>
                  <a:srgbClr val="000000"/>
                </a:solidFill>
                <a:latin typeface="Nunito"/>
                <a:ea typeface="Nunito"/>
                <a:cs typeface="Nunito"/>
                <a:sym typeface="Nunito"/>
              </a:rPr>
              <a:t> le cadre du développement de la plateforme SantéNova, plusieurs Design Patterns ont été appliqués afin de garantir un code propre, structuré et facilement maintenable.</a:t>
            </a:r>
          </a:p>
        </p:txBody>
      </p:sp>
      <p:grpSp>
        <p:nvGrpSpPr>
          <p:cNvPr name="Group 13" id="13"/>
          <p:cNvGrpSpPr/>
          <p:nvPr/>
        </p:nvGrpSpPr>
        <p:grpSpPr>
          <a:xfrm rot="0">
            <a:off x="318131" y="206835"/>
            <a:ext cx="3789170" cy="966908"/>
            <a:chOff x="0" y="0"/>
            <a:chExt cx="2579773" cy="658298"/>
          </a:xfrm>
        </p:grpSpPr>
        <p:sp>
          <p:nvSpPr>
            <p:cNvPr name="Freeform 14" id="14"/>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10"/>
              <a:stretch>
                <a:fillRect l="-2726" t="0" r="-2726" b="0"/>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1185825" y="5087716"/>
            <a:ext cx="6946808" cy="2523808"/>
            <a:chOff x="0" y="0"/>
            <a:chExt cx="1963826" cy="713467"/>
          </a:xfrm>
        </p:grpSpPr>
        <p:sp>
          <p:nvSpPr>
            <p:cNvPr name="Freeform 8" id="8"/>
            <p:cNvSpPr/>
            <p:nvPr/>
          </p:nvSpPr>
          <p:spPr>
            <a:xfrm flipH="false" flipV="false" rot="0">
              <a:off x="0" y="0"/>
              <a:ext cx="1963826" cy="713467"/>
            </a:xfrm>
            <a:custGeom>
              <a:avLst/>
              <a:gdLst/>
              <a:ahLst/>
              <a:cxnLst/>
              <a:rect r="r" b="b" t="t" l="l"/>
              <a:pathLst>
                <a:path h="713467" w="1963826">
                  <a:moveTo>
                    <a:pt x="1839366" y="713467"/>
                  </a:moveTo>
                  <a:lnTo>
                    <a:pt x="124460" y="713467"/>
                  </a:lnTo>
                  <a:cubicBezTo>
                    <a:pt x="55880" y="713467"/>
                    <a:pt x="0" y="657587"/>
                    <a:pt x="0" y="589007"/>
                  </a:cubicBezTo>
                  <a:lnTo>
                    <a:pt x="0" y="124460"/>
                  </a:lnTo>
                  <a:cubicBezTo>
                    <a:pt x="0" y="55880"/>
                    <a:pt x="55880" y="0"/>
                    <a:pt x="124460" y="0"/>
                  </a:cubicBezTo>
                  <a:lnTo>
                    <a:pt x="1839366" y="0"/>
                  </a:lnTo>
                  <a:cubicBezTo>
                    <a:pt x="1907946" y="0"/>
                    <a:pt x="1963826" y="55880"/>
                    <a:pt x="1963826" y="124460"/>
                  </a:cubicBezTo>
                  <a:lnTo>
                    <a:pt x="1963826" y="589007"/>
                  </a:lnTo>
                  <a:cubicBezTo>
                    <a:pt x="1963826" y="657587"/>
                    <a:pt x="1907946" y="713467"/>
                    <a:pt x="1839366" y="713467"/>
                  </a:cubicBezTo>
                  <a:close/>
                </a:path>
              </a:pathLst>
            </a:custGeom>
            <a:solidFill>
              <a:srgbClr val="12294E">
                <a:alpha val="84706"/>
              </a:srgbClr>
            </a:solidFill>
          </p:spPr>
        </p:sp>
      </p:grpSp>
      <p:grpSp>
        <p:nvGrpSpPr>
          <p:cNvPr name="Group 9" id="9"/>
          <p:cNvGrpSpPr/>
          <p:nvPr/>
        </p:nvGrpSpPr>
        <p:grpSpPr>
          <a:xfrm rot="0">
            <a:off x="9144000" y="4478169"/>
            <a:ext cx="9144000" cy="5246370"/>
            <a:chOff x="0" y="0"/>
            <a:chExt cx="3667782" cy="2104390"/>
          </a:xfrm>
        </p:grpSpPr>
        <p:sp>
          <p:nvSpPr>
            <p:cNvPr name="Freeform 10" id="10"/>
            <p:cNvSpPr/>
            <p:nvPr/>
          </p:nvSpPr>
          <p:spPr>
            <a:xfrm flipH="false" flipV="false" rot="0">
              <a:off x="17672" y="-1270"/>
              <a:ext cx="3667890" cy="2115820"/>
            </a:xfrm>
            <a:custGeom>
              <a:avLst/>
              <a:gdLst/>
              <a:ahLst/>
              <a:cxnLst/>
              <a:rect r="r" b="b" t="t" l="l"/>
              <a:pathLst>
                <a:path h="2115820" w="3667890">
                  <a:moveTo>
                    <a:pt x="3645290" y="800100"/>
                  </a:moveTo>
                  <a:cubicBezTo>
                    <a:pt x="3643684" y="624840"/>
                    <a:pt x="3630832" y="412750"/>
                    <a:pt x="3630832" y="222250"/>
                  </a:cubicBezTo>
                  <a:cubicBezTo>
                    <a:pt x="3630832" y="170180"/>
                    <a:pt x="3629225" y="66040"/>
                    <a:pt x="3621192" y="13970"/>
                  </a:cubicBezTo>
                  <a:cubicBezTo>
                    <a:pt x="3428404" y="13970"/>
                    <a:pt x="3221158" y="1270"/>
                    <a:pt x="3026764" y="1270"/>
                  </a:cubicBezTo>
                  <a:cubicBezTo>
                    <a:pt x="2016236" y="3810"/>
                    <a:pt x="1015348" y="0"/>
                    <a:pt x="6426" y="1270"/>
                  </a:cubicBezTo>
                  <a:cubicBezTo>
                    <a:pt x="6426" y="171450"/>
                    <a:pt x="0" y="360680"/>
                    <a:pt x="1607" y="530860"/>
                  </a:cubicBezTo>
                  <a:cubicBezTo>
                    <a:pt x="4820" y="848360"/>
                    <a:pt x="9640" y="1167130"/>
                    <a:pt x="9640" y="1484630"/>
                  </a:cubicBezTo>
                  <a:cubicBezTo>
                    <a:pt x="9640" y="1638300"/>
                    <a:pt x="8033" y="1790700"/>
                    <a:pt x="17672" y="1944370"/>
                  </a:cubicBezTo>
                  <a:cubicBezTo>
                    <a:pt x="20885" y="1993900"/>
                    <a:pt x="24099" y="2042160"/>
                    <a:pt x="30525" y="2091690"/>
                  </a:cubicBezTo>
                  <a:cubicBezTo>
                    <a:pt x="242591" y="2094230"/>
                    <a:pt x="453051" y="2098040"/>
                    <a:pt x="665117" y="2103120"/>
                  </a:cubicBezTo>
                  <a:cubicBezTo>
                    <a:pt x="1229020" y="2115820"/>
                    <a:pt x="1776858" y="2095500"/>
                    <a:pt x="2358434" y="2104390"/>
                  </a:cubicBezTo>
                  <a:cubicBezTo>
                    <a:pt x="2797025" y="2110740"/>
                    <a:pt x="3227584" y="2091690"/>
                    <a:pt x="3662810" y="2091690"/>
                  </a:cubicBezTo>
                  <a:cubicBezTo>
                    <a:pt x="3662810" y="2075180"/>
                    <a:pt x="3664080" y="1978660"/>
                    <a:pt x="3665350" y="1962150"/>
                  </a:cubicBezTo>
                  <a:cubicBezTo>
                    <a:pt x="3667890" y="1863090"/>
                    <a:pt x="3653920" y="1677670"/>
                    <a:pt x="3655190" y="1578610"/>
                  </a:cubicBezTo>
                  <a:cubicBezTo>
                    <a:pt x="3661540" y="1170940"/>
                    <a:pt x="3648503" y="1151890"/>
                    <a:pt x="3645290" y="800100"/>
                  </a:cubicBezTo>
                  <a:close/>
                </a:path>
              </a:pathLst>
            </a:custGeom>
            <a:blipFill>
              <a:blip r:embed="rId6"/>
              <a:stretch>
                <a:fillRect l="-3530" t="-12" r="-3313" b="-12"/>
              </a:stretch>
            </a:blipFill>
          </p:spPr>
        </p:sp>
      </p:grpSp>
      <p:sp>
        <p:nvSpPr>
          <p:cNvPr name="TextBox 11" id="11"/>
          <p:cNvSpPr txBox="true"/>
          <p:nvPr/>
        </p:nvSpPr>
        <p:spPr>
          <a:xfrm rot="0">
            <a:off x="1795358" y="2398474"/>
            <a:ext cx="7182010"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Strategy Pattern:</a:t>
            </a:r>
          </a:p>
        </p:txBody>
      </p:sp>
      <p:sp>
        <p:nvSpPr>
          <p:cNvPr name="TextBox 12" id="12"/>
          <p:cNvSpPr txBox="true"/>
          <p:nvPr/>
        </p:nvSpPr>
        <p:spPr>
          <a:xfrm rot="0">
            <a:off x="-1068810" y="3841220"/>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-Rôle:</a:t>
            </a:r>
          </a:p>
        </p:txBody>
      </p:sp>
      <p:sp>
        <p:nvSpPr>
          <p:cNvPr name="TextBox 13" id="13"/>
          <p:cNvSpPr txBox="true"/>
          <p:nvPr/>
        </p:nvSpPr>
        <p:spPr>
          <a:xfrm rot="0">
            <a:off x="1633384" y="5447814"/>
            <a:ext cx="6499248" cy="1653540"/>
          </a:xfrm>
          <a:prstGeom prst="rect">
            <a:avLst/>
          </a:prstGeom>
        </p:spPr>
        <p:txBody>
          <a:bodyPr anchor="t" rtlCol="false" tIns="0" lIns="0" bIns="0" rIns="0">
            <a:spAutoFit/>
          </a:bodyPr>
          <a:lstStyle/>
          <a:p>
            <a:pPr algn="l">
              <a:lnSpc>
                <a:spcPts val="3359"/>
              </a:lnSpc>
              <a:spcBef>
                <a:spcPct val="0"/>
              </a:spcBef>
            </a:pPr>
            <a:r>
              <a:rPr lang="en-US" sz="2400" spc="-165">
                <a:solidFill>
                  <a:srgbClr val="FFFFFF"/>
                </a:solidFill>
                <a:latin typeface="Nunito Bold"/>
                <a:ea typeface="Nunito Bold"/>
                <a:cs typeface="Nunito Bold"/>
                <a:sym typeface="Nunito Bold"/>
              </a:rPr>
              <a:t>Il</a:t>
            </a:r>
            <a:r>
              <a:rPr lang="en-US" b="true" sz="2400" spc="-165">
                <a:solidFill>
                  <a:srgbClr val="FFFFFF"/>
                </a:solidFill>
                <a:latin typeface="Nunito Bold"/>
                <a:ea typeface="Nunito Bold"/>
                <a:cs typeface="Nunito Bold"/>
                <a:sym typeface="Nunito Bold"/>
              </a:rPr>
              <a:t> permet de différencier dynamiquement le comportement des types de rendez-vous.</a:t>
            </a:r>
          </a:p>
          <a:p>
            <a:pPr algn="l">
              <a:lnSpc>
                <a:spcPts val="3359"/>
              </a:lnSpc>
              <a:spcBef>
                <a:spcPct val="0"/>
              </a:spcBef>
            </a:pPr>
            <a:r>
              <a:rPr lang="en-US" b="true" sz="2400" spc="-165">
                <a:solidFill>
                  <a:srgbClr val="FFFFFF"/>
                </a:solidFill>
                <a:latin typeface="Nunito Bold"/>
                <a:ea typeface="Nunito Bold"/>
                <a:cs typeface="Nunito Bold"/>
                <a:sym typeface="Nunito Bold"/>
              </a:rPr>
              <a:t> un rendez-vous "Normal" dure 30 minutes, tandis qu’un rendez-vous "Urgence" dure 20 minutes.</a:t>
            </a:r>
          </a:p>
        </p:txBody>
      </p:sp>
      <p:sp>
        <p:nvSpPr>
          <p:cNvPr name="TextBox 14" id="14"/>
          <p:cNvSpPr txBox="true"/>
          <p:nvPr/>
        </p:nvSpPr>
        <p:spPr>
          <a:xfrm rot="0">
            <a:off x="8057857" y="3597956"/>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-Conception:</a:t>
            </a:r>
          </a:p>
        </p:txBody>
      </p:sp>
      <p:grpSp>
        <p:nvGrpSpPr>
          <p:cNvPr name="Group 15" id="15"/>
          <p:cNvGrpSpPr/>
          <p:nvPr/>
        </p:nvGrpSpPr>
        <p:grpSpPr>
          <a:xfrm rot="0">
            <a:off x="237387" y="276089"/>
            <a:ext cx="3789170" cy="966908"/>
            <a:chOff x="0" y="0"/>
            <a:chExt cx="2579773" cy="658298"/>
          </a:xfrm>
        </p:grpSpPr>
        <p:sp>
          <p:nvSpPr>
            <p:cNvPr name="Freeform 16" id="16"/>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7"/>
              <a:stretch>
                <a:fillRect l="-2726" t="0" r="-2726" b="0"/>
              </a:stretch>
            </a:blipFill>
          </p:spPr>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2498799" y="5431671"/>
            <a:ext cx="9326880" cy="3540484"/>
            <a:chOff x="0" y="0"/>
            <a:chExt cx="6350000" cy="2410460"/>
          </a:xfrm>
        </p:grpSpPr>
        <p:sp>
          <p:nvSpPr>
            <p:cNvPr name="Freeform 8" id="8"/>
            <p:cNvSpPr/>
            <p:nvPr/>
          </p:nvSpPr>
          <p:spPr>
            <a:xfrm flipH="false" flipV="false" rot="0">
              <a:off x="0" y="0"/>
              <a:ext cx="6350000" cy="2410460"/>
            </a:xfrm>
            <a:custGeom>
              <a:avLst/>
              <a:gdLst/>
              <a:ahLst/>
              <a:cxnLst/>
              <a:rect r="r" b="b" t="t" l="l"/>
              <a:pathLst>
                <a:path h="2410460" w="6350000">
                  <a:moveTo>
                    <a:pt x="0" y="0"/>
                  </a:moveTo>
                  <a:lnTo>
                    <a:pt x="6350000" y="0"/>
                  </a:lnTo>
                  <a:lnTo>
                    <a:pt x="6350000" y="2410460"/>
                  </a:lnTo>
                  <a:lnTo>
                    <a:pt x="0" y="2410460"/>
                  </a:lnTo>
                  <a:close/>
                </a:path>
              </a:pathLst>
            </a:custGeom>
            <a:blipFill>
              <a:blip r:embed="rId6"/>
              <a:stretch>
                <a:fillRect l="-8302" t="0" r="-8302" b="0"/>
              </a:stretch>
            </a:blipFill>
          </p:spPr>
        </p:sp>
      </p:grpSp>
      <p:sp>
        <p:nvSpPr>
          <p:cNvPr name="TextBox 9" id="9"/>
          <p:cNvSpPr txBox="true"/>
          <p:nvPr/>
        </p:nvSpPr>
        <p:spPr>
          <a:xfrm rot="0">
            <a:off x="1795358" y="2398474"/>
            <a:ext cx="7182010"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Strategy Pattern:</a:t>
            </a:r>
          </a:p>
        </p:txBody>
      </p:sp>
      <p:sp>
        <p:nvSpPr>
          <p:cNvPr name="TextBox 10" id="10"/>
          <p:cNvSpPr txBox="true"/>
          <p:nvPr/>
        </p:nvSpPr>
        <p:spPr>
          <a:xfrm rot="0">
            <a:off x="-1068810" y="3841220"/>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grpSp>
        <p:nvGrpSpPr>
          <p:cNvPr name="Group 11" id="11"/>
          <p:cNvGrpSpPr/>
          <p:nvPr/>
        </p:nvGrpSpPr>
        <p:grpSpPr>
          <a:xfrm rot="0">
            <a:off x="237387" y="276089"/>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7"/>
              <a:stretch>
                <a:fillRect l="-2726" t="0" r="-2726" b="0"/>
              </a:stretch>
            </a:blipFill>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1028700" y="5143500"/>
            <a:ext cx="7228402" cy="5083959"/>
            <a:chOff x="0" y="0"/>
            <a:chExt cx="2899410" cy="2039245"/>
          </a:xfrm>
        </p:grpSpPr>
        <p:sp>
          <p:nvSpPr>
            <p:cNvPr name="Freeform 8" id="8"/>
            <p:cNvSpPr/>
            <p:nvPr/>
          </p:nvSpPr>
          <p:spPr>
            <a:xfrm flipH="false" flipV="false" rot="0">
              <a:off x="13970" y="-1270"/>
              <a:ext cx="2903220" cy="2050675"/>
            </a:xfrm>
            <a:custGeom>
              <a:avLst/>
              <a:gdLst/>
              <a:ahLst/>
              <a:cxnLst/>
              <a:rect r="r" b="b" t="t" l="l"/>
              <a:pathLst>
                <a:path h="2050675" w="2903220">
                  <a:moveTo>
                    <a:pt x="2881630" y="775371"/>
                  </a:moveTo>
                  <a:cubicBezTo>
                    <a:pt x="2880360" y="605536"/>
                    <a:pt x="2870200" y="400012"/>
                    <a:pt x="2870200" y="215409"/>
                  </a:cubicBezTo>
                  <a:cubicBezTo>
                    <a:pt x="2870200" y="164951"/>
                    <a:pt x="2868930" y="64035"/>
                    <a:pt x="2862580" y="13577"/>
                  </a:cubicBezTo>
                  <a:cubicBezTo>
                    <a:pt x="2710180" y="13577"/>
                    <a:pt x="2546350" y="1270"/>
                    <a:pt x="2392680" y="1270"/>
                  </a:cubicBezTo>
                  <a:cubicBezTo>
                    <a:pt x="1593850" y="3731"/>
                    <a:pt x="802640" y="0"/>
                    <a:pt x="5080" y="1270"/>
                  </a:cubicBezTo>
                  <a:cubicBezTo>
                    <a:pt x="5080" y="166182"/>
                    <a:pt x="0" y="349554"/>
                    <a:pt x="1270" y="514466"/>
                  </a:cubicBezTo>
                  <a:cubicBezTo>
                    <a:pt x="3810" y="822137"/>
                    <a:pt x="7620" y="1131039"/>
                    <a:pt x="7620" y="1438710"/>
                  </a:cubicBezTo>
                  <a:cubicBezTo>
                    <a:pt x="7620" y="1587623"/>
                    <a:pt x="6350" y="1735305"/>
                    <a:pt x="13970" y="1884218"/>
                  </a:cubicBezTo>
                  <a:cubicBezTo>
                    <a:pt x="16510" y="1932215"/>
                    <a:pt x="19050" y="1978980"/>
                    <a:pt x="24130" y="2026977"/>
                  </a:cubicBezTo>
                  <a:cubicBezTo>
                    <a:pt x="191770" y="2029438"/>
                    <a:pt x="358140" y="2033131"/>
                    <a:pt x="525780" y="2038053"/>
                  </a:cubicBezTo>
                  <a:cubicBezTo>
                    <a:pt x="971550" y="2050675"/>
                    <a:pt x="1404620" y="2030669"/>
                    <a:pt x="1864360" y="2039284"/>
                  </a:cubicBezTo>
                  <a:cubicBezTo>
                    <a:pt x="2211070" y="2045595"/>
                    <a:pt x="2551430" y="2026977"/>
                    <a:pt x="2898140" y="2026977"/>
                  </a:cubicBezTo>
                  <a:cubicBezTo>
                    <a:pt x="2898140" y="2010978"/>
                    <a:pt x="2899410" y="1917446"/>
                    <a:pt x="2900680" y="1901447"/>
                  </a:cubicBezTo>
                  <a:cubicBezTo>
                    <a:pt x="2903220" y="1805454"/>
                    <a:pt x="2889250" y="1625774"/>
                    <a:pt x="2890520" y="1529780"/>
                  </a:cubicBezTo>
                  <a:cubicBezTo>
                    <a:pt x="2896870" y="1134731"/>
                    <a:pt x="2884170" y="1116270"/>
                    <a:pt x="2881630" y="775371"/>
                  </a:cubicBezTo>
                  <a:close/>
                </a:path>
              </a:pathLst>
            </a:custGeom>
            <a:blipFill>
              <a:blip r:embed="rId6"/>
              <a:stretch>
                <a:fillRect l="0" t="-308" r="0" b="-308"/>
              </a:stretch>
            </a:blipFill>
          </p:spPr>
        </p:sp>
      </p:grpSp>
      <p:grpSp>
        <p:nvGrpSpPr>
          <p:cNvPr name="Group 9" id="9"/>
          <p:cNvGrpSpPr/>
          <p:nvPr/>
        </p:nvGrpSpPr>
        <p:grpSpPr>
          <a:xfrm rot="0">
            <a:off x="9144000" y="5030267"/>
            <a:ext cx="7228402" cy="5083959"/>
            <a:chOff x="0" y="0"/>
            <a:chExt cx="2899410" cy="2039245"/>
          </a:xfrm>
        </p:grpSpPr>
        <p:sp>
          <p:nvSpPr>
            <p:cNvPr name="Freeform 10" id="10"/>
            <p:cNvSpPr/>
            <p:nvPr/>
          </p:nvSpPr>
          <p:spPr>
            <a:xfrm flipH="false" flipV="false" rot="0">
              <a:off x="13970" y="-1270"/>
              <a:ext cx="2903220" cy="2050675"/>
            </a:xfrm>
            <a:custGeom>
              <a:avLst/>
              <a:gdLst/>
              <a:ahLst/>
              <a:cxnLst/>
              <a:rect r="r" b="b" t="t" l="l"/>
              <a:pathLst>
                <a:path h="2050675" w="2903220">
                  <a:moveTo>
                    <a:pt x="2881630" y="775371"/>
                  </a:moveTo>
                  <a:cubicBezTo>
                    <a:pt x="2880360" y="605536"/>
                    <a:pt x="2870200" y="400012"/>
                    <a:pt x="2870200" y="215409"/>
                  </a:cubicBezTo>
                  <a:cubicBezTo>
                    <a:pt x="2870200" y="164951"/>
                    <a:pt x="2868930" y="64035"/>
                    <a:pt x="2862580" y="13577"/>
                  </a:cubicBezTo>
                  <a:cubicBezTo>
                    <a:pt x="2710180" y="13577"/>
                    <a:pt x="2546350" y="1270"/>
                    <a:pt x="2392680" y="1270"/>
                  </a:cubicBezTo>
                  <a:cubicBezTo>
                    <a:pt x="1593850" y="3731"/>
                    <a:pt x="802640" y="0"/>
                    <a:pt x="5080" y="1270"/>
                  </a:cubicBezTo>
                  <a:cubicBezTo>
                    <a:pt x="5080" y="166182"/>
                    <a:pt x="0" y="349554"/>
                    <a:pt x="1270" y="514466"/>
                  </a:cubicBezTo>
                  <a:cubicBezTo>
                    <a:pt x="3810" y="822137"/>
                    <a:pt x="7620" y="1131039"/>
                    <a:pt x="7620" y="1438710"/>
                  </a:cubicBezTo>
                  <a:cubicBezTo>
                    <a:pt x="7620" y="1587623"/>
                    <a:pt x="6350" y="1735305"/>
                    <a:pt x="13970" y="1884218"/>
                  </a:cubicBezTo>
                  <a:cubicBezTo>
                    <a:pt x="16510" y="1932215"/>
                    <a:pt x="19050" y="1978980"/>
                    <a:pt x="24130" y="2026977"/>
                  </a:cubicBezTo>
                  <a:cubicBezTo>
                    <a:pt x="191770" y="2029438"/>
                    <a:pt x="358140" y="2033131"/>
                    <a:pt x="525780" y="2038053"/>
                  </a:cubicBezTo>
                  <a:cubicBezTo>
                    <a:pt x="971550" y="2050675"/>
                    <a:pt x="1404620" y="2030669"/>
                    <a:pt x="1864360" y="2039284"/>
                  </a:cubicBezTo>
                  <a:cubicBezTo>
                    <a:pt x="2211070" y="2045595"/>
                    <a:pt x="2551430" y="2026977"/>
                    <a:pt x="2898140" y="2026977"/>
                  </a:cubicBezTo>
                  <a:cubicBezTo>
                    <a:pt x="2898140" y="2010978"/>
                    <a:pt x="2899410" y="1917446"/>
                    <a:pt x="2900680" y="1901447"/>
                  </a:cubicBezTo>
                  <a:cubicBezTo>
                    <a:pt x="2903220" y="1805454"/>
                    <a:pt x="2889250" y="1625774"/>
                    <a:pt x="2890520" y="1529780"/>
                  </a:cubicBezTo>
                  <a:cubicBezTo>
                    <a:pt x="2896870" y="1134731"/>
                    <a:pt x="2884170" y="1116270"/>
                    <a:pt x="2881630" y="775371"/>
                  </a:cubicBezTo>
                  <a:close/>
                </a:path>
              </a:pathLst>
            </a:custGeom>
            <a:blipFill>
              <a:blip r:embed="rId7"/>
              <a:stretch>
                <a:fillRect l="0" t="-19" r="0" b="-19"/>
              </a:stretch>
            </a:blipFill>
          </p:spPr>
        </p:sp>
      </p:grpSp>
      <p:sp>
        <p:nvSpPr>
          <p:cNvPr name="TextBox 11" id="11"/>
          <p:cNvSpPr txBox="true"/>
          <p:nvPr/>
        </p:nvSpPr>
        <p:spPr>
          <a:xfrm rot="0">
            <a:off x="1795358" y="2398474"/>
            <a:ext cx="7182010"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Strategy Pattern:</a:t>
            </a:r>
          </a:p>
        </p:txBody>
      </p:sp>
      <p:sp>
        <p:nvSpPr>
          <p:cNvPr name="TextBox 12" id="12"/>
          <p:cNvSpPr txBox="true"/>
          <p:nvPr/>
        </p:nvSpPr>
        <p:spPr>
          <a:xfrm rot="0">
            <a:off x="-1068810" y="3841220"/>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grpSp>
        <p:nvGrpSpPr>
          <p:cNvPr name="Group 13" id="13"/>
          <p:cNvGrpSpPr/>
          <p:nvPr/>
        </p:nvGrpSpPr>
        <p:grpSpPr>
          <a:xfrm rot="0">
            <a:off x="237387" y="276089"/>
            <a:ext cx="3789170" cy="966908"/>
            <a:chOff x="0" y="0"/>
            <a:chExt cx="2579773" cy="658298"/>
          </a:xfrm>
        </p:grpSpPr>
        <p:sp>
          <p:nvSpPr>
            <p:cNvPr name="Freeform 14" id="14"/>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8"/>
              <a:stretch>
                <a:fillRect l="-2726" t="0" r="-2726" b="0"/>
              </a:stretch>
            </a:blip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1185825" y="4807158"/>
            <a:ext cx="6946808" cy="3179803"/>
            <a:chOff x="0" y="0"/>
            <a:chExt cx="1963826" cy="898914"/>
          </a:xfrm>
        </p:grpSpPr>
        <p:sp>
          <p:nvSpPr>
            <p:cNvPr name="Freeform 8" id="8"/>
            <p:cNvSpPr/>
            <p:nvPr/>
          </p:nvSpPr>
          <p:spPr>
            <a:xfrm flipH="false" flipV="false" rot="0">
              <a:off x="0" y="0"/>
              <a:ext cx="1963826" cy="898914"/>
            </a:xfrm>
            <a:custGeom>
              <a:avLst/>
              <a:gdLst/>
              <a:ahLst/>
              <a:cxnLst/>
              <a:rect r="r" b="b" t="t" l="l"/>
              <a:pathLst>
                <a:path h="898914" w="1963826">
                  <a:moveTo>
                    <a:pt x="1839366" y="898914"/>
                  </a:moveTo>
                  <a:lnTo>
                    <a:pt x="124460" y="898914"/>
                  </a:lnTo>
                  <a:cubicBezTo>
                    <a:pt x="55880" y="898914"/>
                    <a:pt x="0" y="843034"/>
                    <a:pt x="0" y="774454"/>
                  </a:cubicBezTo>
                  <a:lnTo>
                    <a:pt x="0" y="124460"/>
                  </a:lnTo>
                  <a:cubicBezTo>
                    <a:pt x="0" y="55880"/>
                    <a:pt x="55880" y="0"/>
                    <a:pt x="124460" y="0"/>
                  </a:cubicBezTo>
                  <a:lnTo>
                    <a:pt x="1839366" y="0"/>
                  </a:lnTo>
                  <a:cubicBezTo>
                    <a:pt x="1907946" y="0"/>
                    <a:pt x="1963826" y="55880"/>
                    <a:pt x="1963826" y="124460"/>
                  </a:cubicBezTo>
                  <a:lnTo>
                    <a:pt x="1963826" y="774454"/>
                  </a:lnTo>
                  <a:cubicBezTo>
                    <a:pt x="1963826" y="843034"/>
                    <a:pt x="1907946" y="898914"/>
                    <a:pt x="1839366" y="898914"/>
                  </a:cubicBezTo>
                  <a:close/>
                </a:path>
              </a:pathLst>
            </a:custGeom>
            <a:solidFill>
              <a:srgbClr val="12294E">
                <a:alpha val="84706"/>
              </a:srgbClr>
            </a:solidFill>
          </p:spPr>
        </p:sp>
      </p:grpSp>
      <p:grpSp>
        <p:nvGrpSpPr>
          <p:cNvPr name="Group 9" id="9"/>
          <p:cNvGrpSpPr/>
          <p:nvPr/>
        </p:nvGrpSpPr>
        <p:grpSpPr>
          <a:xfrm rot="0">
            <a:off x="9144000" y="4478169"/>
            <a:ext cx="9144000" cy="5246370"/>
            <a:chOff x="0" y="0"/>
            <a:chExt cx="3667782" cy="2104390"/>
          </a:xfrm>
        </p:grpSpPr>
        <p:sp>
          <p:nvSpPr>
            <p:cNvPr name="Freeform 10" id="10"/>
            <p:cNvSpPr/>
            <p:nvPr/>
          </p:nvSpPr>
          <p:spPr>
            <a:xfrm flipH="false" flipV="false" rot="0">
              <a:off x="17672" y="-1270"/>
              <a:ext cx="3667890" cy="2115820"/>
            </a:xfrm>
            <a:custGeom>
              <a:avLst/>
              <a:gdLst/>
              <a:ahLst/>
              <a:cxnLst/>
              <a:rect r="r" b="b" t="t" l="l"/>
              <a:pathLst>
                <a:path h="2115820" w="3667890">
                  <a:moveTo>
                    <a:pt x="3645290" y="800100"/>
                  </a:moveTo>
                  <a:cubicBezTo>
                    <a:pt x="3643684" y="624840"/>
                    <a:pt x="3630832" y="412750"/>
                    <a:pt x="3630832" y="222250"/>
                  </a:cubicBezTo>
                  <a:cubicBezTo>
                    <a:pt x="3630832" y="170180"/>
                    <a:pt x="3629225" y="66040"/>
                    <a:pt x="3621192" y="13970"/>
                  </a:cubicBezTo>
                  <a:cubicBezTo>
                    <a:pt x="3428404" y="13970"/>
                    <a:pt x="3221158" y="1270"/>
                    <a:pt x="3026764" y="1270"/>
                  </a:cubicBezTo>
                  <a:cubicBezTo>
                    <a:pt x="2016236" y="3810"/>
                    <a:pt x="1015348" y="0"/>
                    <a:pt x="6426" y="1270"/>
                  </a:cubicBezTo>
                  <a:cubicBezTo>
                    <a:pt x="6426" y="171450"/>
                    <a:pt x="0" y="360680"/>
                    <a:pt x="1607" y="530860"/>
                  </a:cubicBezTo>
                  <a:cubicBezTo>
                    <a:pt x="4820" y="848360"/>
                    <a:pt x="9640" y="1167130"/>
                    <a:pt x="9640" y="1484630"/>
                  </a:cubicBezTo>
                  <a:cubicBezTo>
                    <a:pt x="9640" y="1638300"/>
                    <a:pt x="8033" y="1790700"/>
                    <a:pt x="17672" y="1944370"/>
                  </a:cubicBezTo>
                  <a:cubicBezTo>
                    <a:pt x="20885" y="1993900"/>
                    <a:pt x="24099" y="2042160"/>
                    <a:pt x="30525" y="2091690"/>
                  </a:cubicBezTo>
                  <a:cubicBezTo>
                    <a:pt x="242591" y="2094230"/>
                    <a:pt x="453051" y="2098040"/>
                    <a:pt x="665117" y="2103120"/>
                  </a:cubicBezTo>
                  <a:cubicBezTo>
                    <a:pt x="1229020" y="2115820"/>
                    <a:pt x="1776858" y="2095500"/>
                    <a:pt x="2358434" y="2104390"/>
                  </a:cubicBezTo>
                  <a:cubicBezTo>
                    <a:pt x="2797025" y="2110740"/>
                    <a:pt x="3227584" y="2091690"/>
                    <a:pt x="3662810" y="2091690"/>
                  </a:cubicBezTo>
                  <a:cubicBezTo>
                    <a:pt x="3662810" y="2075180"/>
                    <a:pt x="3664080" y="1978660"/>
                    <a:pt x="3665350" y="1962150"/>
                  </a:cubicBezTo>
                  <a:cubicBezTo>
                    <a:pt x="3667890" y="1863090"/>
                    <a:pt x="3653920" y="1677670"/>
                    <a:pt x="3655190" y="1578610"/>
                  </a:cubicBezTo>
                  <a:cubicBezTo>
                    <a:pt x="3661540" y="1170940"/>
                    <a:pt x="3648503" y="1151890"/>
                    <a:pt x="3645290" y="800100"/>
                  </a:cubicBezTo>
                  <a:close/>
                </a:path>
              </a:pathLst>
            </a:custGeom>
            <a:blipFill>
              <a:blip r:embed="rId6"/>
              <a:stretch>
                <a:fillRect l="-5540" t="0" r="-5540" b="0"/>
              </a:stretch>
            </a:blipFill>
          </p:spPr>
        </p:sp>
      </p:grpSp>
      <p:sp>
        <p:nvSpPr>
          <p:cNvPr name="TextBox 11" id="11"/>
          <p:cNvSpPr txBox="true"/>
          <p:nvPr/>
        </p:nvSpPr>
        <p:spPr>
          <a:xfrm rot="0">
            <a:off x="1795358" y="2398474"/>
            <a:ext cx="10316917"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Prototype Pattern:</a:t>
            </a:r>
          </a:p>
        </p:txBody>
      </p:sp>
      <p:sp>
        <p:nvSpPr>
          <p:cNvPr name="TextBox 12" id="12"/>
          <p:cNvSpPr txBox="true"/>
          <p:nvPr/>
        </p:nvSpPr>
        <p:spPr>
          <a:xfrm rot="0">
            <a:off x="-1068810" y="3841220"/>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-Rôle:</a:t>
            </a:r>
          </a:p>
        </p:txBody>
      </p:sp>
      <p:sp>
        <p:nvSpPr>
          <p:cNvPr name="TextBox 13" id="13"/>
          <p:cNvSpPr txBox="true"/>
          <p:nvPr/>
        </p:nvSpPr>
        <p:spPr>
          <a:xfrm rot="0">
            <a:off x="1558609" y="4875150"/>
            <a:ext cx="6499248" cy="2910840"/>
          </a:xfrm>
          <a:prstGeom prst="rect">
            <a:avLst/>
          </a:prstGeom>
        </p:spPr>
        <p:txBody>
          <a:bodyPr anchor="t" rtlCol="false" tIns="0" lIns="0" bIns="0" rIns="0">
            <a:spAutoFit/>
          </a:bodyPr>
          <a:lstStyle/>
          <a:p>
            <a:pPr algn="l">
              <a:lnSpc>
                <a:spcPts val="3359"/>
              </a:lnSpc>
              <a:spcBef>
                <a:spcPct val="0"/>
              </a:spcBef>
            </a:pPr>
            <a:r>
              <a:rPr lang="en-US" sz="2400" spc="-165">
                <a:solidFill>
                  <a:srgbClr val="FFFFFF"/>
                </a:solidFill>
                <a:latin typeface="Nunito Bold"/>
                <a:ea typeface="Nunito Bold"/>
                <a:cs typeface="Nunito Bold"/>
                <a:sym typeface="Nunito Bold"/>
              </a:rPr>
              <a:t>Lorsqu’un</a:t>
            </a:r>
            <a:r>
              <a:rPr lang="en-US" b="true" sz="2400" spc="-165">
                <a:solidFill>
                  <a:srgbClr val="FFFFFF"/>
                </a:solidFill>
                <a:latin typeface="Nunito Bold"/>
                <a:ea typeface="Nunito Bold"/>
                <a:cs typeface="Nunito Bold"/>
                <a:sym typeface="Nunito Bold"/>
              </a:rPr>
              <a:t> administrateur crée un nouveau compte médecin, le système clone automatiquement un modèle de disponibilités prédéfinies à partir de la table DisponibiliteTypique.</a:t>
            </a:r>
          </a:p>
          <a:p>
            <a:pPr algn="l">
              <a:lnSpc>
                <a:spcPts val="3359"/>
              </a:lnSpc>
              <a:spcBef>
                <a:spcPct val="0"/>
              </a:spcBef>
            </a:pPr>
            <a:r>
              <a:rPr lang="en-US" b="true" sz="2400" spc="-165">
                <a:solidFill>
                  <a:srgbClr val="FFFFFF"/>
                </a:solidFill>
                <a:latin typeface="Nunito Bold"/>
                <a:ea typeface="Nunito Bold"/>
                <a:cs typeface="Nunito Bold"/>
                <a:sym typeface="Nunito Bold"/>
              </a:rPr>
              <a:t> Ces disponibilités servent de base temporaire en attendant que le médecin se connecte et personnalise ses propres créneaux horaires.</a:t>
            </a:r>
          </a:p>
        </p:txBody>
      </p:sp>
      <p:sp>
        <p:nvSpPr>
          <p:cNvPr name="TextBox 14" id="14"/>
          <p:cNvSpPr txBox="true"/>
          <p:nvPr/>
        </p:nvSpPr>
        <p:spPr>
          <a:xfrm rot="0">
            <a:off x="8057857" y="3597956"/>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-Conception:</a:t>
            </a:r>
          </a:p>
        </p:txBody>
      </p:sp>
      <p:grpSp>
        <p:nvGrpSpPr>
          <p:cNvPr name="Group 15" id="15"/>
          <p:cNvGrpSpPr/>
          <p:nvPr/>
        </p:nvGrpSpPr>
        <p:grpSpPr>
          <a:xfrm rot="0">
            <a:off x="237387" y="126642"/>
            <a:ext cx="3789170" cy="966908"/>
            <a:chOff x="0" y="0"/>
            <a:chExt cx="2579773" cy="658298"/>
          </a:xfrm>
        </p:grpSpPr>
        <p:sp>
          <p:nvSpPr>
            <p:cNvPr name="Freeform 16" id="16"/>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7"/>
              <a:stretch>
                <a:fillRect l="-2726" t="0" r="-2726" b="0"/>
              </a:stretch>
            </a:blipFill>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754071" y="4580757"/>
            <a:ext cx="6091667" cy="5881181"/>
          </a:xfrm>
          <a:custGeom>
            <a:avLst/>
            <a:gdLst/>
            <a:ahLst/>
            <a:cxnLst/>
            <a:rect r="r" b="b" t="t" l="l"/>
            <a:pathLst>
              <a:path h="5881181" w="6091667">
                <a:moveTo>
                  <a:pt x="0" y="0"/>
                </a:moveTo>
                <a:lnTo>
                  <a:pt x="6091667" y="0"/>
                </a:lnTo>
                <a:lnTo>
                  <a:pt x="6091667" y="5881181"/>
                </a:lnTo>
                <a:lnTo>
                  <a:pt x="0" y="5881181"/>
                </a:lnTo>
                <a:lnTo>
                  <a:pt x="0" y="0"/>
                </a:lnTo>
                <a:close/>
              </a:path>
            </a:pathLst>
          </a:custGeom>
          <a:blipFill>
            <a:blip r:embed="rId6"/>
            <a:stretch>
              <a:fillRect l="0" t="-6300" r="0" b="0"/>
            </a:stretch>
          </a:blipFill>
        </p:spPr>
      </p:sp>
      <p:grpSp>
        <p:nvGrpSpPr>
          <p:cNvPr name="Group 8" id="8"/>
          <p:cNvGrpSpPr/>
          <p:nvPr/>
        </p:nvGrpSpPr>
        <p:grpSpPr>
          <a:xfrm rot="0">
            <a:off x="7456166" y="4895364"/>
            <a:ext cx="8186751" cy="5246370"/>
            <a:chOff x="0" y="0"/>
            <a:chExt cx="3283817" cy="2104390"/>
          </a:xfrm>
        </p:grpSpPr>
        <p:sp>
          <p:nvSpPr>
            <p:cNvPr name="Freeform 9" id="9"/>
            <p:cNvSpPr/>
            <p:nvPr/>
          </p:nvSpPr>
          <p:spPr>
            <a:xfrm flipH="false" flipV="false" rot="0">
              <a:off x="15822" y="-1270"/>
              <a:ext cx="3285774" cy="2115820"/>
            </a:xfrm>
            <a:custGeom>
              <a:avLst/>
              <a:gdLst/>
              <a:ahLst/>
              <a:cxnLst/>
              <a:rect r="r" b="b" t="t" l="l"/>
              <a:pathLst>
                <a:path h="2115820" w="3285774">
                  <a:moveTo>
                    <a:pt x="3263680" y="800100"/>
                  </a:moveTo>
                  <a:cubicBezTo>
                    <a:pt x="3262241" y="624840"/>
                    <a:pt x="3250734" y="412750"/>
                    <a:pt x="3250734" y="222250"/>
                  </a:cubicBezTo>
                  <a:cubicBezTo>
                    <a:pt x="3250734" y="170180"/>
                    <a:pt x="3249296" y="66040"/>
                    <a:pt x="3242104" y="13970"/>
                  </a:cubicBezTo>
                  <a:cubicBezTo>
                    <a:pt x="3069499" y="13970"/>
                    <a:pt x="2883948" y="1270"/>
                    <a:pt x="2709904" y="1270"/>
                  </a:cubicBezTo>
                  <a:cubicBezTo>
                    <a:pt x="1805164" y="3810"/>
                    <a:pt x="909055" y="0"/>
                    <a:pt x="5754" y="1270"/>
                  </a:cubicBezTo>
                  <a:cubicBezTo>
                    <a:pt x="5754" y="171450"/>
                    <a:pt x="0" y="360680"/>
                    <a:pt x="1439" y="530860"/>
                  </a:cubicBezTo>
                  <a:cubicBezTo>
                    <a:pt x="4315" y="848360"/>
                    <a:pt x="8630" y="1167130"/>
                    <a:pt x="8630" y="1484630"/>
                  </a:cubicBezTo>
                  <a:cubicBezTo>
                    <a:pt x="8630" y="1638300"/>
                    <a:pt x="7192" y="1790700"/>
                    <a:pt x="15822" y="1944370"/>
                  </a:cubicBezTo>
                  <a:cubicBezTo>
                    <a:pt x="18699" y="1993900"/>
                    <a:pt x="21576" y="2042160"/>
                    <a:pt x="27329" y="2091690"/>
                  </a:cubicBezTo>
                  <a:cubicBezTo>
                    <a:pt x="217195" y="2094230"/>
                    <a:pt x="405623" y="2098040"/>
                    <a:pt x="595489" y="2103120"/>
                  </a:cubicBezTo>
                  <a:cubicBezTo>
                    <a:pt x="1100359" y="2115820"/>
                    <a:pt x="1590846" y="2095500"/>
                    <a:pt x="2111539" y="2104390"/>
                  </a:cubicBezTo>
                  <a:cubicBezTo>
                    <a:pt x="2504216" y="2110740"/>
                    <a:pt x="2889701" y="2091690"/>
                    <a:pt x="3280695" y="2091690"/>
                  </a:cubicBezTo>
                  <a:cubicBezTo>
                    <a:pt x="3280695" y="2075180"/>
                    <a:pt x="3281965" y="1978660"/>
                    <a:pt x="3283235" y="1962150"/>
                  </a:cubicBezTo>
                  <a:cubicBezTo>
                    <a:pt x="3285775" y="1863090"/>
                    <a:pt x="3271805" y="1677670"/>
                    <a:pt x="3273075" y="1578610"/>
                  </a:cubicBezTo>
                  <a:cubicBezTo>
                    <a:pt x="3279425" y="1170940"/>
                    <a:pt x="3266556" y="1151890"/>
                    <a:pt x="3263680" y="800100"/>
                  </a:cubicBezTo>
                  <a:close/>
                </a:path>
              </a:pathLst>
            </a:custGeom>
            <a:blipFill>
              <a:blip r:embed="rId7"/>
              <a:stretch>
                <a:fillRect l="-1635" t="-12" r="-1513" b="-12"/>
              </a:stretch>
            </a:blipFill>
          </p:spPr>
        </p:sp>
      </p:grpSp>
      <p:sp>
        <p:nvSpPr>
          <p:cNvPr name="TextBox 10" id="10"/>
          <p:cNvSpPr txBox="true"/>
          <p:nvPr/>
        </p:nvSpPr>
        <p:spPr>
          <a:xfrm rot="0">
            <a:off x="1795358" y="2398474"/>
            <a:ext cx="9524641"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Prototype Pattern:</a:t>
            </a:r>
          </a:p>
        </p:txBody>
      </p:sp>
      <p:sp>
        <p:nvSpPr>
          <p:cNvPr name="TextBox 11" id="11"/>
          <p:cNvSpPr txBox="true"/>
          <p:nvPr/>
        </p:nvSpPr>
        <p:spPr>
          <a:xfrm rot="0">
            <a:off x="-1052698" y="3700544"/>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grpSp>
        <p:nvGrpSpPr>
          <p:cNvPr name="Group 12" id="12"/>
          <p:cNvGrpSpPr/>
          <p:nvPr/>
        </p:nvGrpSpPr>
        <p:grpSpPr>
          <a:xfrm rot="0">
            <a:off x="237387" y="61792"/>
            <a:ext cx="3789170" cy="966908"/>
            <a:chOff x="0" y="0"/>
            <a:chExt cx="2579773" cy="658298"/>
          </a:xfrm>
        </p:grpSpPr>
        <p:sp>
          <p:nvSpPr>
            <p:cNvPr name="Freeform 13" id="13"/>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8"/>
              <a:stretch>
                <a:fillRect l="-2726" t="0" r="-2726" b="0"/>
              </a:stretch>
            </a:blipFill>
          </p:spPr>
        </p:sp>
      </p:grpSp>
      <p:grpSp>
        <p:nvGrpSpPr>
          <p:cNvPr name="Group 14" id="14"/>
          <p:cNvGrpSpPr/>
          <p:nvPr/>
        </p:nvGrpSpPr>
        <p:grpSpPr>
          <a:xfrm rot="0">
            <a:off x="1828800" y="2809875"/>
            <a:ext cx="3789170" cy="47625"/>
            <a:chOff x="0" y="0"/>
            <a:chExt cx="2579773" cy="32424"/>
          </a:xfrm>
        </p:grpSpPr>
        <p:sp>
          <p:nvSpPr>
            <p:cNvPr name="Freeform 15" id="15"/>
            <p:cNvSpPr/>
            <p:nvPr/>
          </p:nvSpPr>
          <p:spPr>
            <a:xfrm flipH="false" flipV="false" rot="0">
              <a:off x="0" y="0"/>
              <a:ext cx="2579773" cy="32424"/>
            </a:xfrm>
            <a:custGeom>
              <a:avLst/>
              <a:gdLst/>
              <a:ahLst/>
              <a:cxnLst/>
              <a:rect r="r" b="b" t="t" l="l"/>
              <a:pathLst>
                <a:path h="32424" w="2579773">
                  <a:moveTo>
                    <a:pt x="0" y="0"/>
                  </a:moveTo>
                  <a:lnTo>
                    <a:pt x="2579773" y="0"/>
                  </a:lnTo>
                  <a:lnTo>
                    <a:pt x="2579773" y="32424"/>
                  </a:lnTo>
                  <a:lnTo>
                    <a:pt x="0" y="32424"/>
                  </a:lnTo>
                  <a:close/>
                </a:path>
              </a:pathLst>
            </a:custGeom>
            <a:blipFill>
              <a:blip r:embed="rId8"/>
              <a:stretch>
                <a:fillRect l="0" t="-912637" r="0" b="-912636"/>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51271" y="-2982324"/>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16736" y="6128709"/>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773078" y="561036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2378241" y="3978811"/>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11438273" y="4622869"/>
            <a:ext cx="2926462" cy="292646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grpSp>
        <p:nvGrpSpPr>
          <p:cNvPr name="Group 10" id="10"/>
          <p:cNvGrpSpPr>
            <a:grpSpLocks noChangeAspect="true"/>
          </p:cNvGrpSpPr>
          <p:nvPr/>
        </p:nvGrpSpPr>
        <p:grpSpPr>
          <a:xfrm rot="0">
            <a:off x="12012909" y="1999684"/>
            <a:ext cx="5246391" cy="5246370"/>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50094" r="0" b="0"/>
              </a:stretch>
            </a:blipFill>
          </p:spPr>
        </p:sp>
      </p:grpSp>
      <p:sp>
        <p:nvSpPr>
          <p:cNvPr name="Freeform 12" id="12"/>
          <p:cNvSpPr/>
          <p:nvPr/>
        </p:nvSpPr>
        <p:spPr>
          <a:xfrm flipH="false" flipV="false" rot="0">
            <a:off x="15449487" y="1586920"/>
            <a:ext cx="2114065" cy="2114065"/>
          </a:xfrm>
          <a:custGeom>
            <a:avLst/>
            <a:gdLst/>
            <a:ahLst/>
            <a:cxnLst/>
            <a:rect r="r" b="b" t="t" l="l"/>
            <a:pathLst>
              <a:path h="2114065" w="2114065">
                <a:moveTo>
                  <a:pt x="0" y="0"/>
                </a:moveTo>
                <a:lnTo>
                  <a:pt x="2114065" y="0"/>
                </a:lnTo>
                <a:lnTo>
                  <a:pt x="2114065" y="2114064"/>
                </a:lnTo>
                <a:lnTo>
                  <a:pt x="0" y="21140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257190" y="2721327"/>
            <a:ext cx="6181732" cy="979658"/>
          </a:xfrm>
          <a:prstGeom prst="rect">
            <a:avLst/>
          </a:prstGeom>
        </p:spPr>
        <p:txBody>
          <a:bodyPr anchor="t" rtlCol="false" tIns="0" lIns="0" bIns="0" rIns="0">
            <a:spAutoFit/>
          </a:bodyPr>
          <a:lstStyle/>
          <a:p>
            <a:pPr algn="l">
              <a:lnSpc>
                <a:spcPts val="7088"/>
              </a:lnSpc>
            </a:pPr>
            <a:r>
              <a:rPr lang="en-US" sz="8148" spc="-562">
                <a:solidFill>
                  <a:srgbClr val="12294E"/>
                </a:solidFill>
                <a:latin typeface="Nunito Bold"/>
                <a:ea typeface="Nunito Bold"/>
                <a:cs typeface="Nunito Bold"/>
                <a:sym typeface="Nunito Bold"/>
              </a:rPr>
              <a:t>Problématique</a:t>
            </a:r>
          </a:p>
        </p:txBody>
      </p:sp>
      <p:sp>
        <p:nvSpPr>
          <p:cNvPr name="TextBox 14" id="14"/>
          <p:cNvSpPr txBox="true"/>
          <p:nvPr/>
        </p:nvSpPr>
        <p:spPr>
          <a:xfrm rot="0">
            <a:off x="1251927" y="4565719"/>
            <a:ext cx="10032069" cy="3074320"/>
          </a:xfrm>
          <a:prstGeom prst="rect">
            <a:avLst/>
          </a:prstGeom>
        </p:spPr>
        <p:txBody>
          <a:bodyPr anchor="t" rtlCol="false" tIns="0" lIns="0" bIns="0" rIns="0">
            <a:spAutoFit/>
          </a:bodyPr>
          <a:lstStyle/>
          <a:p>
            <a:pPr algn="l">
              <a:lnSpc>
                <a:spcPts val="4894"/>
              </a:lnSpc>
              <a:spcBef>
                <a:spcPct val="0"/>
              </a:spcBef>
            </a:pPr>
            <a:r>
              <a:rPr lang="en-US" sz="3495" spc="-241">
                <a:solidFill>
                  <a:srgbClr val="12294E"/>
                </a:solidFill>
                <a:latin typeface="Nunito"/>
                <a:ea typeface="Nunito"/>
                <a:cs typeface="Nunito"/>
                <a:sym typeface="Nunito"/>
              </a:rPr>
              <a:t> </a:t>
            </a:r>
            <a:r>
              <a:rPr lang="en-US" sz="3495" spc="-241">
                <a:solidFill>
                  <a:srgbClr val="12294E"/>
                </a:solidFill>
                <a:latin typeface="Nunito"/>
                <a:ea typeface="Nunito"/>
                <a:cs typeface="Nunito"/>
                <a:sym typeface="Nunito"/>
              </a:rPr>
              <a:t>La gesti</a:t>
            </a:r>
            <a:r>
              <a:rPr lang="en-US" sz="3495" spc="-241">
                <a:solidFill>
                  <a:srgbClr val="12294E"/>
                </a:solidFill>
                <a:latin typeface="Nunito"/>
                <a:ea typeface="Nunito"/>
                <a:cs typeface="Nunito"/>
                <a:sym typeface="Nunito"/>
              </a:rPr>
              <a:t>on actuelle des rendez-vous médicaux à la clinique SantéNova entraîne des erreurs, des rendez-vous manqués, et une lourde charge administrative. Les patients doivent souvent se déplacer ou appeler, ce qui complique l’organisation et nuit à la qualité du service.</a:t>
            </a:r>
          </a:p>
        </p:txBody>
      </p:sp>
      <p:sp>
        <p:nvSpPr>
          <p:cNvPr name="TextBox 15" id="15"/>
          <p:cNvSpPr txBox="true"/>
          <p:nvPr/>
        </p:nvSpPr>
        <p:spPr>
          <a:xfrm rot="0">
            <a:off x="2869435" y="8380833"/>
            <a:ext cx="10032069" cy="1019277"/>
          </a:xfrm>
          <a:prstGeom prst="rect">
            <a:avLst/>
          </a:prstGeom>
        </p:spPr>
        <p:txBody>
          <a:bodyPr anchor="t" rtlCol="false" tIns="0" lIns="0" bIns="0" rIns="0">
            <a:spAutoFit/>
          </a:bodyPr>
          <a:lstStyle/>
          <a:p>
            <a:pPr algn="ctr">
              <a:lnSpc>
                <a:spcPts val="4194"/>
              </a:lnSpc>
              <a:spcBef>
                <a:spcPct val="0"/>
              </a:spcBef>
            </a:pPr>
            <a:r>
              <a:rPr lang="en-US" sz="2995" spc="-206">
                <a:solidFill>
                  <a:srgbClr val="12294E"/>
                </a:solidFill>
                <a:latin typeface="Nunito"/>
                <a:ea typeface="Nunito"/>
                <a:cs typeface="Nunito"/>
                <a:sym typeface="Nunito"/>
              </a:rPr>
              <a:t> </a:t>
            </a:r>
            <a:r>
              <a:rPr lang="en-US" b="true" sz="2995" spc="-206">
                <a:solidFill>
                  <a:srgbClr val="004AAD"/>
                </a:solidFill>
                <a:latin typeface="Nunito Bold"/>
                <a:ea typeface="Nunito Bold"/>
                <a:cs typeface="Nunito Bold"/>
                <a:sym typeface="Nunito Bold"/>
              </a:rPr>
              <a:t>C</a:t>
            </a:r>
            <a:r>
              <a:rPr lang="en-US" b="true" sz="2995" spc="-206">
                <a:solidFill>
                  <a:srgbClr val="004AAD"/>
                </a:solidFill>
                <a:latin typeface="Nunito Bold"/>
                <a:ea typeface="Nunito Bold"/>
                <a:cs typeface="Nunito Bold"/>
                <a:sym typeface="Nunito Bold"/>
              </a:rPr>
              <a:t>omment mettre en place une solution efficace pour simplifier la prise de rendez-vous et améliorer la gestion globale de la clinique ?</a:t>
            </a:r>
          </a:p>
        </p:txBody>
      </p:sp>
      <p:grpSp>
        <p:nvGrpSpPr>
          <p:cNvPr name="Group 16" id="16"/>
          <p:cNvGrpSpPr/>
          <p:nvPr/>
        </p:nvGrpSpPr>
        <p:grpSpPr>
          <a:xfrm rot="0">
            <a:off x="1028700" y="2681165"/>
            <a:ext cx="802807" cy="80280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01.</a:t>
              </a:r>
            </a:p>
          </p:txBody>
        </p:sp>
      </p:grpSp>
      <p:grpSp>
        <p:nvGrpSpPr>
          <p:cNvPr name="Group 19" id="19"/>
          <p:cNvGrpSpPr/>
          <p:nvPr/>
        </p:nvGrpSpPr>
        <p:grpSpPr>
          <a:xfrm rot="0">
            <a:off x="362605" y="186589"/>
            <a:ext cx="3789170" cy="966908"/>
            <a:chOff x="0" y="0"/>
            <a:chExt cx="2579773" cy="658298"/>
          </a:xfrm>
        </p:grpSpPr>
        <p:sp>
          <p:nvSpPr>
            <p:cNvPr name="Freeform 20" id="20"/>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2710885" y="4709443"/>
            <a:ext cx="10406882" cy="5246370"/>
            <a:chOff x="0" y="0"/>
            <a:chExt cx="4174341" cy="2104390"/>
          </a:xfrm>
        </p:grpSpPr>
        <p:sp>
          <p:nvSpPr>
            <p:cNvPr name="Freeform 8" id="8"/>
            <p:cNvSpPr/>
            <p:nvPr/>
          </p:nvSpPr>
          <p:spPr>
            <a:xfrm flipH="false" flipV="false" rot="0">
              <a:off x="20113" y="-1270"/>
              <a:ext cx="4172008" cy="2115820"/>
            </a:xfrm>
            <a:custGeom>
              <a:avLst/>
              <a:gdLst/>
              <a:ahLst/>
              <a:cxnLst/>
              <a:rect r="r" b="b" t="t" l="l"/>
              <a:pathLst>
                <a:path h="2115820" w="4172008">
                  <a:moveTo>
                    <a:pt x="4148743" y="800100"/>
                  </a:moveTo>
                  <a:cubicBezTo>
                    <a:pt x="4146914" y="624840"/>
                    <a:pt x="4132287" y="412750"/>
                    <a:pt x="4132287" y="222250"/>
                  </a:cubicBezTo>
                  <a:cubicBezTo>
                    <a:pt x="4132287" y="170180"/>
                    <a:pt x="4130458" y="66040"/>
                    <a:pt x="4121316" y="13970"/>
                  </a:cubicBezTo>
                  <a:cubicBezTo>
                    <a:pt x="3901903" y="13970"/>
                    <a:pt x="3666033" y="1270"/>
                    <a:pt x="3444791" y="1270"/>
                  </a:cubicBezTo>
                  <a:cubicBezTo>
                    <a:pt x="2294699" y="3810"/>
                    <a:pt x="1155578" y="0"/>
                    <a:pt x="7314" y="1270"/>
                  </a:cubicBezTo>
                  <a:cubicBezTo>
                    <a:pt x="7314" y="171450"/>
                    <a:pt x="0" y="360680"/>
                    <a:pt x="1828" y="530860"/>
                  </a:cubicBezTo>
                  <a:cubicBezTo>
                    <a:pt x="5485" y="848360"/>
                    <a:pt x="10971" y="1167130"/>
                    <a:pt x="10971" y="1484630"/>
                  </a:cubicBezTo>
                  <a:cubicBezTo>
                    <a:pt x="10971" y="1638300"/>
                    <a:pt x="9142" y="1790700"/>
                    <a:pt x="20113" y="1944370"/>
                  </a:cubicBezTo>
                  <a:cubicBezTo>
                    <a:pt x="23770" y="1993900"/>
                    <a:pt x="27427" y="2042160"/>
                    <a:pt x="34740" y="2091690"/>
                  </a:cubicBezTo>
                  <a:cubicBezTo>
                    <a:pt x="276095" y="2094230"/>
                    <a:pt x="515621" y="2098040"/>
                    <a:pt x="756976" y="2103120"/>
                  </a:cubicBezTo>
                  <a:cubicBezTo>
                    <a:pt x="1398761" y="2115820"/>
                    <a:pt x="2022261" y="2095500"/>
                    <a:pt x="2684158" y="2104390"/>
                  </a:cubicBezTo>
                  <a:cubicBezTo>
                    <a:pt x="3183323" y="2110740"/>
                    <a:pt x="3673347" y="2091690"/>
                    <a:pt x="4166928" y="2091690"/>
                  </a:cubicBezTo>
                  <a:cubicBezTo>
                    <a:pt x="4166928" y="2075180"/>
                    <a:pt x="4168198" y="1978660"/>
                    <a:pt x="4169468" y="1962150"/>
                  </a:cubicBezTo>
                  <a:cubicBezTo>
                    <a:pt x="4172008" y="1863090"/>
                    <a:pt x="4158038" y="1677670"/>
                    <a:pt x="4159308" y="1578610"/>
                  </a:cubicBezTo>
                  <a:cubicBezTo>
                    <a:pt x="4165658" y="1170940"/>
                    <a:pt x="4152400" y="1151890"/>
                    <a:pt x="4148743" y="800100"/>
                  </a:cubicBezTo>
                  <a:close/>
                </a:path>
              </a:pathLst>
            </a:custGeom>
            <a:blipFill>
              <a:blip r:embed="rId6"/>
              <a:stretch>
                <a:fillRect l="-519" t="-5226" r="-277" b="-5223"/>
              </a:stretch>
            </a:blipFill>
          </p:spPr>
        </p:sp>
      </p:grpSp>
      <p:sp>
        <p:nvSpPr>
          <p:cNvPr name="TextBox 9" id="9"/>
          <p:cNvSpPr txBox="true"/>
          <p:nvPr/>
        </p:nvSpPr>
        <p:spPr>
          <a:xfrm rot="0">
            <a:off x="1795358" y="2398474"/>
            <a:ext cx="9524641"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Prototype Pattern:</a:t>
            </a:r>
          </a:p>
        </p:txBody>
      </p:sp>
      <p:sp>
        <p:nvSpPr>
          <p:cNvPr name="TextBox 10" id="10"/>
          <p:cNvSpPr txBox="true"/>
          <p:nvPr/>
        </p:nvSpPr>
        <p:spPr>
          <a:xfrm rot="0">
            <a:off x="-1068810" y="3841220"/>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grpSp>
        <p:nvGrpSpPr>
          <p:cNvPr name="Group 11" id="11"/>
          <p:cNvGrpSpPr/>
          <p:nvPr/>
        </p:nvGrpSpPr>
        <p:grpSpPr>
          <a:xfrm rot="0">
            <a:off x="237387" y="326667"/>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7"/>
              <a:stretch>
                <a:fillRect l="-2726" t="0" r="-2726" b="0"/>
              </a:stretch>
            </a:blipFill>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862669" y="4895364"/>
            <a:ext cx="6946808" cy="3179803"/>
            <a:chOff x="0" y="0"/>
            <a:chExt cx="1963826" cy="898914"/>
          </a:xfrm>
        </p:grpSpPr>
        <p:sp>
          <p:nvSpPr>
            <p:cNvPr name="Freeform 8" id="8"/>
            <p:cNvSpPr/>
            <p:nvPr/>
          </p:nvSpPr>
          <p:spPr>
            <a:xfrm flipH="false" flipV="false" rot="0">
              <a:off x="0" y="0"/>
              <a:ext cx="1963826" cy="898914"/>
            </a:xfrm>
            <a:custGeom>
              <a:avLst/>
              <a:gdLst/>
              <a:ahLst/>
              <a:cxnLst/>
              <a:rect r="r" b="b" t="t" l="l"/>
              <a:pathLst>
                <a:path h="898914" w="1963826">
                  <a:moveTo>
                    <a:pt x="1839366" y="898914"/>
                  </a:moveTo>
                  <a:lnTo>
                    <a:pt x="124460" y="898914"/>
                  </a:lnTo>
                  <a:cubicBezTo>
                    <a:pt x="55880" y="898914"/>
                    <a:pt x="0" y="843034"/>
                    <a:pt x="0" y="774454"/>
                  </a:cubicBezTo>
                  <a:lnTo>
                    <a:pt x="0" y="124460"/>
                  </a:lnTo>
                  <a:cubicBezTo>
                    <a:pt x="0" y="55880"/>
                    <a:pt x="55880" y="0"/>
                    <a:pt x="124460" y="0"/>
                  </a:cubicBezTo>
                  <a:lnTo>
                    <a:pt x="1839366" y="0"/>
                  </a:lnTo>
                  <a:cubicBezTo>
                    <a:pt x="1907946" y="0"/>
                    <a:pt x="1963826" y="55880"/>
                    <a:pt x="1963826" y="124460"/>
                  </a:cubicBezTo>
                  <a:lnTo>
                    <a:pt x="1963826" y="774454"/>
                  </a:lnTo>
                  <a:cubicBezTo>
                    <a:pt x="1963826" y="843034"/>
                    <a:pt x="1907946" y="898914"/>
                    <a:pt x="1839366" y="898914"/>
                  </a:cubicBezTo>
                  <a:close/>
                </a:path>
              </a:pathLst>
            </a:custGeom>
            <a:solidFill>
              <a:srgbClr val="12294E">
                <a:alpha val="84706"/>
              </a:srgbClr>
            </a:solidFill>
          </p:spPr>
        </p:sp>
      </p:grpSp>
      <p:sp>
        <p:nvSpPr>
          <p:cNvPr name="Freeform 9" id="9"/>
          <p:cNvSpPr/>
          <p:nvPr/>
        </p:nvSpPr>
        <p:spPr>
          <a:xfrm flipH="false" flipV="false" rot="0">
            <a:off x="7809477" y="4721433"/>
            <a:ext cx="11060956" cy="4326875"/>
          </a:xfrm>
          <a:custGeom>
            <a:avLst/>
            <a:gdLst/>
            <a:ahLst/>
            <a:cxnLst/>
            <a:rect r="r" b="b" t="t" l="l"/>
            <a:pathLst>
              <a:path h="4326875" w="11060956">
                <a:moveTo>
                  <a:pt x="0" y="0"/>
                </a:moveTo>
                <a:lnTo>
                  <a:pt x="11060956" y="0"/>
                </a:lnTo>
                <a:lnTo>
                  <a:pt x="11060956" y="4326876"/>
                </a:lnTo>
                <a:lnTo>
                  <a:pt x="0" y="4326876"/>
                </a:lnTo>
                <a:lnTo>
                  <a:pt x="0" y="0"/>
                </a:lnTo>
                <a:close/>
              </a:path>
            </a:pathLst>
          </a:custGeom>
          <a:blipFill>
            <a:blip r:embed="rId6"/>
            <a:stretch>
              <a:fillRect l="0" t="0" r="0" b="0"/>
            </a:stretch>
          </a:blipFill>
        </p:spPr>
      </p:sp>
      <p:sp>
        <p:nvSpPr>
          <p:cNvPr name="TextBox 10" id="10"/>
          <p:cNvSpPr txBox="true"/>
          <p:nvPr/>
        </p:nvSpPr>
        <p:spPr>
          <a:xfrm rot="0">
            <a:off x="1795358" y="2398474"/>
            <a:ext cx="10316917"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Observer Pattern:</a:t>
            </a:r>
          </a:p>
        </p:txBody>
      </p:sp>
      <p:sp>
        <p:nvSpPr>
          <p:cNvPr name="TextBox 11" id="11"/>
          <p:cNvSpPr txBox="true"/>
          <p:nvPr/>
        </p:nvSpPr>
        <p:spPr>
          <a:xfrm rot="0">
            <a:off x="-1068810" y="3841220"/>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-Rôle:</a:t>
            </a:r>
          </a:p>
        </p:txBody>
      </p:sp>
      <p:sp>
        <p:nvSpPr>
          <p:cNvPr name="TextBox 12" id="12"/>
          <p:cNvSpPr txBox="true"/>
          <p:nvPr/>
        </p:nvSpPr>
        <p:spPr>
          <a:xfrm rot="0">
            <a:off x="1409605" y="5105400"/>
            <a:ext cx="6499248" cy="2910840"/>
          </a:xfrm>
          <a:prstGeom prst="rect">
            <a:avLst/>
          </a:prstGeom>
        </p:spPr>
        <p:txBody>
          <a:bodyPr anchor="t" rtlCol="false" tIns="0" lIns="0" bIns="0" rIns="0">
            <a:spAutoFit/>
          </a:bodyPr>
          <a:lstStyle/>
          <a:p>
            <a:pPr algn="l">
              <a:lnSpc>
                <a:spcPts val="3359"/>
              </a:lnSpc>
              <a:spcBef>
                <a:spcPct val="0"/>
              </a:spcBef>
            </a:pPr>
            <a:r>
              <a:rPr lang="en-US" sz="2400" spc="-165">
                <a:solidFill>
                  <a:srgbClr val="FFFFFF"/>
                </a:solidFill>
                <a:latin typeface="Nunito Bold"/>
                <a:ea typeface="Nunito Bold"/>
                <a:cs typeface="Nunito Bold"/>
                <a:sym typeface="Nunito Bold"/>
              </a:rPr>
              <a:t>Lorsqu’un</a:t>
            </a:r>
            <a:r>
              <a:rPr lang="en-US" b="true" sz="2400" spc="-165">
                <a:solidFill>
                  <a:srgbClr val="FFFFFF"/>
                </a:solidFill>
                <a:latin typeface="Nunito Bold"/>
                <a:ea typeface="Nunito Bold"/>
                <a:cs typeface="Nunito Bold"/>
                <a:sym typeface="Nunito Bold"/>
              </a:rPr>
              <a:t> rendez-vous est créé, des observateurs sont automatiquement notifiés :</a:t>
            </a:r>
          </a:p>
          <a:p>
            <a:pPr algn="l">
              <a:lnSpc>
                <a:spcPts val="3359"/>
              </a:lnSpc>
              <a:spcBef>
                <a:spcPct val="0"/>
              </a:spcBef>
            </a:pPr>
            <a:r>
              <a:rPr lang="en-US" b="true" sz="2400" spc="-165">
                <a:solidFill>
                  <a:srgbClr val="FFFFFF"/>
                </a:solidFill>
                <a:latin typeface="Nunito Bold"/>
                <a:ea typeface="Nunito Bold"/>
                <a:cs typeface="Nunito Bold"/>
                <a:sym typeface="Nunito Bold"/>
              </a:rPr>
              <a:t> → changement d’état (En attente)</a:t>
            </a:r>
          </a:p>
          <a:p>
            <a:pPr algn="l">
              <a:lnSpc>
                <a:spcPts val="3359"/>
              </a:lnSpc>
              <a:spcBef>
                <a:spcPct val="0"/>
              </a:spcBef>
            </a:pPr>
            <a:r>
              <a:rPr lang="en-US" b="true" sz="2400" spc="-165">
                <a:solidFill>
                  <a:srgbClr val="FFFFFF"/>
                </a:solidFill>
                <a:latin typeface="Nunito Bold"/>
                <a:ea typeface="Nunito Bold"/>
                <a:cs typeface="Nunito Bold"/>
                <a:sym typeface="Nunito Bold"/>
              </a:rPr>
              <a:t> → envoi d’un email au patient.</a:t>
            </a:r>
          </a:p>
          <a:p>
            <a:pPr algn="l">
              <a:lnSpc>
                <a:spcPts val="3359"/>
              </a:lnSpc>
              <a:spcBef>
                <a:spcPct val="0"/>
              </a:spcBef>
            </a:pPr>
            <a:r>
              <a:rPr lang="en-US" b="true" sz="2400" spc="-165">
                <a:solidFill>
                  <a:srgbClr val="FFFFFF"/>
                </a:solidFill>
                <a:latin typeface="Nunito Bold"/>
                <a:ea typeface="Nunito Bold"/>
                <a:cs typeface="Nunito Bold"/>
                <a:sym typeface="Nunito Bold"/>
              </a:rPr>
              <a:t> Ce pattern permet de déclencher plusieurs actions sans les lier directement à l’événement principal.</a:t>
            </a:r>
          </a:p>
          <a:p>
            <a:pPr algn="l">
              <a:lnSpc>
                <a:spcPts val="3359"/>
              </a:lnSpc>
              <a:spcBef>
                <a:spcPct val="0"/>
              </a:spcBef>
            </a:pPr>
          </a:p>
        </p:txBody>
      </p:sp>
      <p:sp>
        <p:nvSpPr>
          <p:cNvPr name="TextBox 13" id="13"/>
          <p:cNvSpPr txBox="true"/>
          <p:nvPr/>
        </p:nvSpPr>
        <p:spPr>
          <a:xfrm rot="0">
            <a:off x="8057857" y="3597956"/>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-Conception:</a:t>
            </a:r>
          </a:p>
        </p:txBody>
      </p:sp>
      <p:grpSp>
        <p:nvGrpSpPr>
          <p:cNvPr name="Group 14" id="14"/>
          <p:cNvGrpSpPr/>
          <p:nvPr/>
        </p:nvGrpSpPr>
        <p:grpSpPr>
          <a:xfrm rot="0">
            <a:off x="237387" y="276089"/>
            <a:ext cx="3789170" cy="966908"/>
            <a:chOff x="0" y="0"/>
            <a:chExt cx="2579773" cy="658298"/>
          </a:xfrm>
        </p:grpSpPr>
        <p:sp>
          <p:nvSpPr>
            <p:cNvPr name="Freeform 15" id="15"/>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7"/>
              <a:stretch>
                <a:fillRect l="-2726" t="0" r="-2726" b="0"/>
              </a:stretch>
            </a:blipFill>
          </p:spPr>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0" y="5030267"/>
            <a:ext cx="8609124" cy="2589745"/>
          </a:xfrm>
          <a:custGeom>
            <a:avLst/>
            <a:gdLst/>
            <a:ahLst/>
            <a:cxnLst/>
            <a:rect r="r" b="b" t="t" l="l"/>
            <a:pathLst>
              <a:path h="2589745" w="8609124">
                <a:moveTo>
                  <a:pt x="0" y="0"/>
                </a:moveTo>
                <a:lnTo>
                  <a:pt x="8609124" y="0"/>
                </a:lnTo>
                <a:lnTo>
                  <a:pt x="8609124" y="2589745"/>
                </a:lnTo>
                <a:lnTo>
                  <a:pt x="0" y="2589745"/>
                </a:lnTo>
                <a:lnTo>
                  <a:pt x="0" y="0"/>
                </a:lnTo>
                <a:close/>
              </a:path>
            </a:pathLst>
          </a:custGeom>
          <a:blipFill>
            <a:blip r:embed="rId6"/>
            <a:stretch>
              <a:fillRect l="0" t="0" r="-16469" b="0"/>
            </a:stretch>
          </a:blipFill>
        </p:spPr>
      </p:sp>
      <p:sp>
        <p:nvSpPr>
          <p:cNvPr name="Freeform 8" id="8"/>
          <p:cNvSpPr/>
          <p:nvPr/>
        </p:nvSpPr>
        <p:spPr>
          <a:xfrm flipH="false" flipV="false" rot="0">
            <a:off x="9436726" y="2045887"/>
            <a:ext cx="6534571" cy="6195226"/>
          </a:xfrm>
          <a:custGeom>
            <a:avLst/>
            <a:gdLst/>
            <a:ahLst/>
            <a:cxnLst/>
            <a:rect r="r" b="b" t="t" l="l"/>
            <a:pathLst>
              <a:path h="6195226" w="6534571">
                <a:moveTo>
                  <a:pt x="0" y="0"/>
                </a:moveTo>
                <a:lnTo>
                  <a:pt x="6534571" y="0"/>
                </a:lnTo>
                <a:lnTo>
                  <a:pt x="6534571" y="6195226"/>
                </a:lnTo>
                <a:lnTo>
                  <a:pt x="0" y="6195226"/>
                </a:lnTo>
                <a:lnTo>
                  <a:pt x="0" y="0"/>
                </a:lnTo>
                <a:close/>
              </a:path>
            </a:pathLst>
          </a:custGeom>
          <a:blipFill>
            <a:blip r:embed="rId7"/>
            <a:stretch>
              <a:fillRect l="0" t="0" r="0" b="0"/>
            </a:stretch>
          </a:blipFill>
        </p:spPr>
      </p:sp>
      <p:sp>
        <p:nvSpPr>
          <p:cNvPr name="Freeform 9" id="9"/>
          <p:cNvSpPr/>
          <p:nvPr/>
        </p:nvSpPr>
        <p:spPr>
          <a:xfrm flipH="false" flipV="false" rot="0">
            <a:off x="13609289" y="4333714"/>
            <a:ext cx="5722946" cy="5768944"/>
          </a:xfrm>
          <a:custGeom>
            <a:avLst/>
            <a:gdLst/>
            <a:ahLst/>
            <a:cxnLst/>
            <a:rect r="r" b="b" t="t" l="l"/>
            <a:pathLst>
              <a:path h="5768944" w="5722946">
                <a:moveTo>
                  <a:pt x="0" y="0"/>
                </a:moveTo>
                <a:lnTo>
                  <a:pt x="5722947" y="0"/>
                </a:lnTo>
                <a:lnTo>
                  <a:pt x="5722947" y="5768944"/>
                </a:lnTo>
                <a:lnTo>
                  <a:pt x="0" y="5768944"/>
                </a:lnTo>
                <a:lnTo>
                  <a:pt x="0" y="0"/>
                </a:lnTo>
                <a:close/>
              </a:path>
            </a:pathLst>
          </a:custGeom>
          <a:blipFill>
            <a:blip r:embed="rId8"/>
            <a:stretch>
              <a:fillRect l="0" t="0" r="-6756" b="0"/>
            </a:stretch>
          </a:blipFill>
        </p:spPr>
      </p:sp>
      <p:sp>
        <p:nvSpPr>
          <p:cNvPr name="TextBox 10" id="10"/>
          <p:cNvSpPr txBox="true"/>
          <p:nvPr/>
        </p:nvSpPr>
        <p:spPr>
          <a:xfrm rot="0">
            <a:off x="1795358" y="2398474"/>
            <a:ext cx="9524641"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Observer Pattern:</a:t>
            </a:r>
          </a:p>
        </p:txBody>
      </p:sp>
      <p:sp>
        <p:nvSpPr>
          <p:cNvPr name="TextBox 11" id="11"/>
          <p:cNvSpPr txBox="true"/>
          <p:nvPr/>
        </p:nvSpPr>
        <p:spPr>
          <a:xfrm rot="0">
            <a:off x="-1068810" y="3841220"/>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grpSp>
        <p:nvGrpSpPr>
          <p:cNvPr name="Group 12" id="12"/>
          <p:cNvGrpSpPr/>
          <p:nvPr/>
        </p:nvGrpSpPr>
        <p:grpSpPr>
          <a:xfrm rot="0">
            <a:off x="237387" y="276089"/>
            <a:ext cx="3789170" cy="966908"/>
            <a:chOff x="0" y="0"/>
            <a:chExt cx="2579773" cy="658298"/>
          </a:xfrm>
        </p:grpSpPr>
        <p:sp>
          <p:nvSpPr>
            <p:cNvPr name="Freeform 13" id="13"/>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152387" y="5629313"/>
            <a:ext cx="6980245" cy="1608039"/>
          </a:xfrm>
          <a:custGeom>
            <a:avLst/>
            <a:gdLst/>
            <a:ahLst/>
            <a:cxnLst/>
            <a:rect r="r" b="b" t="t" l="l"/>
            <a:pathLst>
              <a:path h="1608039" w="6980245">
                <a:moveTo>
                  <a:pt x="0" y="0"/>
                </a:moveTo>
                <a:lnTo>
                  <a:pt x="6980245" y="0"/>
                </a:lnTo>
                <a:lnTo>
                  <a:pt x="6980245" y="1608039"/>
                </a:lnTo>
                <a:lnTo>
                  <a:pt x="0" y="1608039"/>
                </a:lnTo>
                <a:lnTo>
                  <a:pt x="0" y="0"/>
                </a:lnTo>
                <a:close/>
              </a:path>
            </a:pathLst>
          </a:custGeom>
          <a:blipFill>
            <a:blip r:embed="rId6"/>
            <a:stretch>
              <a:fillRect l="0" t="0" r="-43341" b="0"/>
            </a:stretch>
          </a:blipFill>
        </p:spPr>
      </p:sp>
      <p:grpSp>
        <p:nvGrpSpPr>
          <p:cNvPr name="Group 8" id="8"/>
          <p:cNvGrpSpPr/>
          <p:nvPr/>
        </p:nvGrpSpPr>
        <p:grpSpPr>
          <a:xfrm rot="0">
            <a:off x="8676515" y="3363235"/>
            <a:ext cx="9326880" cy="5670745"/>
            <a:chOff x="0" y="0"/>
            <a:chExt cx="6350000" cy="3860801"/>
          </a:xfrm>
        </p:grpSpPr>
        <p:sp>
          <p:nvSpPr>
            <p:cNvPr name="Freeform 9" id="9"/>
            <p:cNvSpPr/>
            <p:nvPr/>
          </p:nvSpPr>
          <p:spPr>
            <a:xfrm flipH="false" flipV="false" rot="0">
              <a:off x="0" y="0"/>
              <a:ext cx="6350000" cy="3860802"/>
            </a:xfrm>
            <a:custGeom>
              <a:avLst/>
              <a:gdLst/>
              <a:ahLst/>
              <a:cxnLst/>
              <a:rect r="r" b="b" t="t" l="l"/>
              <a:pathLst>
                <a:path h="3860802" w="6350000">
                  <a:moveTo>
                    <a:pt x="0" y="0"/>
                  </a:moveTo>
                  <a:lnTo>
                    <a:pt x="6350000" y="0"/>
                  </a:lnTo>
                  <a:lnTo>
                    <a:pt x="6350000" y="3860802"/>
                  </a:lnTo>
                  <a:lnTo>
                    <a:pt x="0" y="3860802"/>
                  </a:lnTo>
                  <a:close/>
                </a:path>
              </a:pathLst>
            </a:custGeom>
            <a:blipFill>
              <a:blip r:embed="rId7"/>
              <a:stretch>
                <a:fillRect l="0" t="-1059" r="0" b="-1059"/>
              </a:stretch>
            </a:blipFill>
          </p:spPr>
        </p:sp>
      </p:grpSp>
      <p:sp>
        <p:nvSpPr>
          <p:cNvPr name="TextBox 10" id="10"/>
          <p:cNvSpPr txBox="true"/>
          <p:nvPr/>
        </p:nvSpPr>
        <p:spPr>
          <a:xfrm rot="0">
            <a:off x="1795358" y="2398474"/>
            <a:ext cx="9524641"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Observer Pattern:</a:t>
            </a:r>
          </a:p>
        </p:txBody>
      </p:sp>
      <p:sp>
        <p:nvSpPr>
          <p:cNvPr name="TextBox 11" id="11"/>
          <p:cNvSpPr txBox="true"/>
          <p:nvPr/>
        </p:nvSpPr>
        <p:spPr>
          <a:xfrm rot="0">
            <a:off x="-1068810" y="3841220"/>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grpSp>
        <p:nvGrpSpPr>
          <p:cNvPr name="Group 12" id="12"/>
          <p:cNvGrpSpPr/>
          <p:nvPr/>
        </p:nvGrpSpPr>
        <p:grpSpPr>
          <a:xfrm rot="0">
            <a:off x="237387" y="269517"/>
            <a:ext cx="3789170" cy="966908"/>
            <a:chOff x="0" y="0"/>
            <a:chExt cx="2579773" cy="658298"/>
          </a:xfrm>
        </p:grpSpPr>
        <p:sp>
          <p:nvSpPr>
            <p:cNvPr name="Freeform 13" id="13"/>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8"/>
              <a:stretch>
                <a:fillRect l="-2726" t="0" r="-2726" b="0"/>
              </a:stretch>
            </a:blipFill>
          </p:spPr>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355942" y="4868581"/>
            <a:ext cx="9326880" cy="3540484"/>
            <a:chOff x="0" y="0"/>
            <a:chExt cx="6350000" cy="2410460"/>
          </a:xfrm>
        </p:grpSpPr>
        <p:sp>
          <p:nvSpPr>
            <p:cNvPr name="Freeform 8" id="8"/>
            <p:cNvSpPr/>
            <p:nvPr/>
          </p:nvSpPr>
          <p:spPr>
            <a:xfrm flipH="false" flipV="false" rot="0">
              <a:off x="0" y="0"/>
              <a:ext cx="6350000" cy="2410460"/>
            </a:xfrm>
            <a:custGeom>
              <a:avLst/>
              <a:gdLst/>
              <a:ahLst/>
              <a:cxnLst/>
              <a:rect r="r" b="b" t="t" l="l"/>
              <a:pathLst>
                <a:path h="2410460" w="6350000">
                  <a:moveTo>
                    <a:pt x="0" y="0"/>
                  </a:moveTo>
                  <a:lnTo>
                    <a:pt x="6350000" y="0"/>
                  </a:lnTo>
                  <a:lnTo>
                    <a:pt x="6350000" y="2410460"/>
                  </a:lnTo>
                  <a:lnTo>
                    <a:pt x="0" y="2410460"/>
                  </a:lnTo>
                  <a:close/>
                </a:path>
              </a:pathLst>
            </a:custGeom>
            <a:blipFill>
              <a:blip r:embed="rId6"/>
              <a:stretch>
                <a:fillRect l="-1657" t="0" r="-2699" b="0"/>
              </a:stretch>
            </a:blipFill>
          </p:spPr>
        </p:sp>
      </p:grpSp>
      <p:grpSp>
        <p:nvGrpSpPr>
          <p:cNvPr name="Group 9" id="9"/>
          <p:cNvGrpSpPr/>
          <p:nvPr/>
        </p:nvGrpSpPr>
        <p:grpSpPr>
          <a:xfrm rot="0">
            <a:off x="9050063" y="4895364"/>
            <a:ext cx="12012082" cy="3540484"/>
            <a:chOff x="0" y="0"/>
            <a:chExt cx="8178161" cy="2410460"/>
          </a:xfrm>
        </p:grpSpPr>
        <p:sp>
          <p:nvSpPr>
            <p:cNvPr name="Freeform 10" id="10"/>
            <p:cNvSpPr/>
            <p:nvPr/>
          </p:nvSpPr>
          <p:spPr>
            <a:xfrm flipH="false" flipV="false" rot="0">
              <a:off x="0" y="0"/>
              <a:ext cx="8178161" cy="2410460"/>
            </a:xfrm>
            <a:custGeom>
              <a:avLst/>
              <a:gdLst/>
              <a:ahLst/>
              <a:cxnLst/>
              <a:rect r="r" b="b" t="t" l="l"/>
              <a:pathLst>
                <a:path h="2410460" w="8178161">
                  <a:moveTo>
                    <a:pt x="0" y="0"/>
                  </a:moveTo>
                  <a:lnTo>
                    <a:pt x="8178161" y="0"/>
                  </a:lnTo>
                  <a:lnTo>
                    <a:pt x="8178161" y="2410460"/>
                  </a:lnTo>
                  <a:lnTo>
                    <a:pt x="0" y="2410460"/>
                  </a:lnTo>
                  <a:close/>
                </a:path>
              </a:pathLst>
            </a:custGeom>
            <a:blipFill>
              <a:blip r:embed="rId7"/>
              <a:stretch>
                <a:fillRect l="-383" t="0" r="-383" b="0"/>
              </a:stretch>
            </a:blipFill>
          </p:spPr>
        </p:sp>
      </p:grpSp>
      <p:sp>
        <p:nvSpPr>
          <p:cNvPr name="TextBox 11" id="11"/>
          <p:cNvSpPr txBox="true"/>
          <p:nvPr/>
        </p:nvSpPr>
        <p:spPr>
          <a:xfrm rot="0">
            <a:off x="1795358" y="2398474"/>
            <a:ext cx="9524641"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Prototype Pattern:</a:t>
            </a:r>
          </a:p>
        </p:txBody>
      </p:sp>
      <p:sp>
        <p:nvSpPr>
          <p:cNvPr name="TextBox 12" id="12"/>
          <p:cNvSpPr txBox="true"/>
          <p:nvPr/>
        </p:nvSpPr>
        <p:spPr>
          <a:xfrm rot="0">
            <a:off x="-1068810" y="3674043"/>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grpSp>
        <p:nvGrpSpPr>
          <p:cNvPr name="Group 13" id="13"/>
          <p:cNvGrpSpPr/>
          <p:nvPr/>
        </p:nvGrpSpPr>
        <p:grpSpPr>
          <a:xfrm rot="0">
            <a:off x="237387" y="276089"/>
            <a:ext cx="3789170" cy="966908"/>
            <a:chOff x="0" y="0"/>
            <a:chExt cx="2579773" cy="658298"/>
          </a:xfrm>
        </p:grpSpPr>
        <p:sp>
          <p:nvSpPr>
            <p:cNvPr name="Freeform 14" id="14"/>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8"/>
              <a:stretch>
                <a:fillRect l="-2726" t="0" r="-2726" b="0"/>
              </a:stretch>
            </a:blip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95358" y="3681291"/>
            <a:ext cx="915527" cy="0"/>
          </a:xfrm>
          <a:prstGeom prst="line">
            <a:avLst/>
          </a:prstGeom>
          <a:ln cap="rnd" w="180975">
            <a:solidFill>
              <a:srgbClr val="12294E"/>
            </a:solidFill>
            <a:prstDash val="solid"/>
            <a:headEnd type="none" len="sm" w="sm"/>
            <a:tailEnd type="none" len="sm" w="sm"/>
          </a:ln>
        </p:spPr>
      </p:sp>
      <p:grpSp>
        <p:nvGrpSpPr>
          <p:cNvPr name="Group 6" id="6"/>
          <p:cNvGrpSpPr/>
          <p:nvPr/>
        </p:nvGrpSpPr>
        <p:grpSpPr>
          <a:xfrm rot="0">
            <a:off x="862669" y="4895364"/>
            <a:ext cx="6946808" cy="3856498"/>
            <a:chOff x="0" y="0"/>
            <a:chExt cx="1963826" cy="1090212"/>
          </a:xfrm>
        </p:grpSpPr>
        <p:sp>
          <p:nvSpPr>
            <p:cNvPr name="Freeform 7" id="7"/>
            <p:cNvSpPr/>
            <p:nvPr/>
          </p:nvSpPr>
          <p:spPr>
            <a:xfrm flipH="false" flipV="false" rot="0">
              <a:off x="0" y="0"/>
              <a:ext cx="1963826" cy="1090212"/>
            </a:xfrm>
            <a:custGeom>
              <a:avLst/>
              <a:gdLst/>
              <a:ahLst/>
              <a:cxnLst/>
              <a:rect r="r" b="b" t="t" l="l"/>
              <a:pathLst>
                <a:path h="1090212" w="1963826">
                  <a:moveTo>
                    <a:pt x="1839366" y="1090212"/>
                  </a:moveTo>
                  <a:lnTo>
                    <a:pt x="124460" y="1090212"/>
                  </a:lnTo>
                  <a:cubicBezTo>
                    <a:pt x="55880" y="1090212"/>
                    <a:pt x="0" y="1034332"/>
                    <a:pt x="0" y="965752"/>
                  </a:cubicBezTo>
                  <a:lnTo>
                    <a:pt x="0" y="124460"/>
                  </a:lnTo>
                  <a:cubicBezTo>
                    <a:pt x="0" y="55880"/>
                    <a:pt x="55880" y="0"/>
                    <a:pt x="124460" y="0"/>
                  </a:cubicBezTo>
                  <a:lnTo>
                    <a:pt x="1839366" y="0"/>
                  </a:lnTo>
                  <a:cubicBezTo>
                    <a:pt x="1907946" y="0"/>
                    <a:pt x="1963826" y="55880"/>
                    <a:pt x="1963826" y="124460"/>
                  </a:cubicBezTo>
                  <a:lnTo>
                    <a:pt x="1963826" y="965752"/>
                  </a:lnTo>
                  <a:cubicBezTo>
                    <a:pt x="1963826" y="1034332"/>
                    <a:pt x="1907946" y="1090212"/>
                    <a:pt x="1839366" y="1090212"/>
                  </a:cubicBezTo>
                  <a:close/>
                </a:path>
              </a:pathLst>
            </a:custGeom>
            <a:solidFill>
              <a:srgbClr val="12294E">
                <a:alpha val="84706"/>
              </a:srgbClr>
            </a:solidFill>
          </p:spPr>
        </p:sp>
      </p:grpSp>
      <p:grpSp>
        <p:nvGrpSpPr>
          <p:cNvPr name="Group 8" id="8"/>
          <p:cNvGrpSpPr/>
          <p:nvPr/>
        </p:nvGrpSpPr>
        <p:grpSpPr>
          <a:xfrm rot="0">
            <a:off x="8250719" y="4075926"/>
            <a:ext cx="9326880" cy="4914752"/>
            <a:chOff x="0" y="0"/>
            <a:chExt cx="6350000" cy="3346100"/>
          </a:xfrm>
        </p:grpSpPr>
        <p:sp>
          <p:nvSpPr>
            <p:cNvPr name="Freeform 9" id="9"/>
            <p:cNvSpPr/>
            <p:nvPr/>
          </p:nvSpPr>
          <p:spPr>
            <a:xfrm flipH="false" flipV="false" rot="0">
              <a:off x="0" y="0"/>
              <a:ext cx="6350000" cy="3346100"/>
            </a:xfrm>
            <a:custGeom>
              <a:avLst/>
              <a:gdLst/>
              <a:ahLst/>
              <a:cxnLst/>
              <a:rect r="r" b="b" t="t" l="l"/>
              <a:pathLst>
                <a:path h="3346100" w="6350000">
                  <a:moveTo>
                    <a:pt x="0" y="0"/>
                  </a:moveTo>
                  <a:lnTo>
                    <a:pt x="6350000" y="0"/>
                  </a:lnTo>
                  <a:lnTo>
                    <a:pt x="6350000" y="3346100"/>
                  </a:lnTo>
                  <a:lnTo>
                    <a:pt x="0" y="3346100"/>
                  </a:lnTo>
                  <a:close/>
                </a:path>
              </a:pathLst>
            </a:custGeom>
            <a:blipFill>
              <a:blip r:embed="rId6"/>
              <a:stretch>
                <a:fillRect l="0" t="-4915" r="0" b="-4915"/>
              </a:stretch>
            </a:blipFill>
          </p:spPr>
        </p:sp>
      </p:grpSp>
      <p:sp>
        <p:nvSpPr>
          <p:cNvPr name="TextBox 10" id="10"/>
          <p:cNvSpPr txBox="true"/>
          <p:nvPr/>
        </p:nvSpPr>
        <p:spPr>
          <a:xfrm rot="0">
            <a:off x="1795358" y="2398474"/>
            <a:ext cx="10316917"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Proxy Pattern:</a:t>
            </a:r>
          </a:p>
        </p:txBody>
      </p:sp>
      <p:sp>
        <p:nvSpPr>
          <p:cNvPr name="TextBox 11" id="11"/>
          <p:cNvSpPr txBox="true"/>
          <p:nvPr/>
        </p:nvSpPr>
        <p:spPr>
          <a:xfrm rot="0">
            <a:off x="-1052698" y="3453501"/>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-Rôle:</a:t>
            </a:r>
          </a:p>
        </p:txBody>
      </p:sp>
      <p:sp>
        <p:nvSpPr>
          <p:cNvPr name="TextBox 12" id="12"/>
          <p:cNvSpPr txBox="true"/>
          <p:nvPr/>
        </p:nvSpPr>
        <p:spPr>
          <a:xfrm rot="0">
            <a:off x="1409605" y="5105400"/>
            <a:ext cx="6499248" cy="4168140"/>
          </a:xfrm>
          <a:prstGeom prst="rect">
            <a:avLst/>
          </a:prstGeom>
        </p:spPr>
        <p:txBody>
          <a:bodyPr anchor="t" rtlCol="false" tIns="0" lIns="0" bIns="0" rIns="0">
            <a:spAutoFit/>
          </a:bodyPr>
          <a:lstStyle/>
          <a:p>
            <a:pPr algn="l">
              <a:lnSpc>
                <a:spcPts val="3359"/>
              </a:lnSpc>
              <a:spcBef>
                <a:spcPct val="0"/>
              </a:spcBef>
            </a:pPr>
            <a:r>
              <a:rPr lang="en-US" sz="2400" spc="-165">
                <a:solidFill>
                  <a:srgbClr val="FFFFFF"/>
                </a:solidFill>
                <a:latin typeface="Nunito Bold"/>
                <a:ea typeface="Nunito Bold"/>
                <a:cs typeface="Nunito Bold"/>
                <a:sym typeface="Nunito Bold"/>
              </a:rPr>
              <a:t>Lorsqu’un</a:t>
            </a:r>
            <a:r>
              <a:rPr lang="en-US" b="true" sz="2400" spc="-165">
                <a:solidFill>
                  <a:srgbClr val="FFFFFF"/>
                </a:solidFill>
                <a:latin typeface="Nunito Bold"/>
                <a:ea typeface="Nunito Bold"/>
                <a:cs typeface="Nunito Bold"/>
                <a:sym typeface="Nunito Bold"/>
              </a:rPr>
              <a:t> médecin consulte un patient, il peut remplir une fiche médicale.</a:t>
            </a:r>
          </a:p>
          <a:p>
            <a:pPr algn="l">
              <a:lnSpc>
                <a:spcPts val="3359"/>
              </a:lnSpc>
              <a:spcBef>
                <a:spcPct val="0"/>
              </a:spcBef>
            </a:pPr>
            <a:r>
              <a:rPr lang="en-US" b="true" sz="2400" spc="-165">
                <a:solidFill>
                  <a:srgbClr val="FFFFFF"/>
                </a:solidFill>
                <a:latin typeface="Nunito Bold"/>
                <a:ea typeface="Nunito Bold"/>
                <a:cs typeface="Nunito Bold"/>
                <a:sym typeface="Nunito Bold"/>
              </a:rPr>
              <a:t> Si celle-ci contient des informations sensibles, il peut y associer un code de sécurité.</a:t>
            </a:r>
          </a:p>
          <a:p>
            <a:pPr algn="l">
              <a:lnSpc>
                <a:spcPts val="3359"/>
              </a:lnSpc>
              <a:spcBef>
                <a:spcPct val="0"/>
              </a:spcBef>
            </a:pPr>
            <a:r>
              <a:rPr lang="en-US" b="true" sz="2400" spc="-165">
                <a:solidFill>
                  <a:srgbClr val="FFFFFF"/>
                </a:solidFill>
                <a:latin typeface="Nunito Bold"/>
                <a:ea typeface="Nunito Bold"/>
                <a:cs typeface="Nunito Bold"/>
                <a:sym typeface="Nunito Bold"/>
              </a:rPr>
              <a:t>Ainsi, si quelqu’un (ex : secrétaire) tente d’accéder à ce dossier, le Proxy vérifie l’accès :</a:t>
            </a:r>
          </a:p>
          <a:p>
            <a:pPr algn="l" marL="518160" indent="-259080" lvl="1">
              <a:lnSpc>
                <a:spcPts val="3359"/>
              </a:lnSpc>
              <a:spcBef>
                <a:spcPct val="0"/>
              </a:spcBef>
              <a:buFont typeface="Arial"/>
              <a:buChar char="•"/>
            </a:pPr>
            <a:r>
              <a:rPr lang="en-US" b="true" sz="2400" spc="-165">
                <a:solidFill>
                  <a:srgbClr val="FFFFFF"/>
                </a:solidFill>
                <a:latin typeface="Nunito Bold"/>
                <a:ea typeface="Nunito Bold"/>
                <a:cs typeface="Nunito Bold"/>
                <a:sym typeface="Nunito Bold"/>
              </a:rPr>
              <a:t>🔓 accès direct si le dossier est non sensible,</a:t>
            </a:r>
          </a:p>
          <a:p>
            <a:pPr algn="l" marL="518160" indent="-259080" lvl="1">
              <a:lnSpc>
                <a:spcPts val="3359"/>
              </a:lnSpc>
              <a:spcBef>
                <a:spcPct val="0"/>
              </a:spcBef>
              <a:buFont typeface="Arial"/>
              <a:buChar char="•"/>
            </a:pPr>
            <a:r>
              <a:rPr lang="en-US" b="true" sz="2400" spc="-165">
                <a:solidFill>
                  <a:srgbClr val="FFFFFF"/>
                </a:solidFill>
                <a:latin typeface="Nunito Bold"/>
                <a:ea typeface="Nunito Bold"/>
                <a:cs typeface="Nunito Bold"/>
                <a:sym typeface="Nunito Bold"/>
              </a:rPr>
              <a:t>🔐 demande de code si le dossier est protégé.</a:t>
            </a:r>
          </a:p>
          <a:p>
            <a:pPr algn="l">
              <a:lnSpc>
                <a:spcPts val="3359"/>
              </a:lnSpc>
              <a:spcBef>
                <a:spcPct val="0"/>
              </a:spcBef>
            </a:pPr>
          </a:p>
          <a:p>
            <a:pPr algn="l">
              <a:lnSpc>
                <a:spcPts val="3359"/>
              </a:lnSpc>
              <a:spcBef>
                <a:spcPct val="0"/>
              </a:spcBef>
            </a:pPr>
          </a:p>
        </p:txBody>
      </p:sp>
      <p:sp>
        <p:nvSpPr>
          <p:cNvPr name="TextBox 13" id="13"/>
          <p:cNvSpPr txBox="true"/>
          <p:nvPr/>
        </p:nvSpPr>
        <p:spPr>
          <a:xfrm rot="0">
            <a:off x="7908853" y="3279285"/>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-Conception:</a:t>
            </a:r>
          </a:p>
        </p:txBody>
      </p:sp>
      <p:grpSp>
        <p:nvGrpSpPr>
          <p:cNvPr name="Group 14" id="14"/>
          <p:cNvGrpSpPr/>
          <p:nvPr/>
        </p:nvGrpSpPr>
        <p:grpSpPr>
          <a:xfrm rot="0">
            <a:off x="237387" y="145692"/>
            <a:ext cx="3789170" cy="966908"/>
            <a:chOff x="0" y="0"/>
            <a:chExt cx="2579773" cy="658298"/>
          </a:xfrm>
        </p:grpSpPr>
        <p:sp>
          <p:nvSpPr>
            <p:cNvPr name="Freeform 15" id="15"/>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7"/>
              <a:stretch>
                <a:fillRect l="-2726" t="0" r="-2726" b="0"/>
              </a:stretch>
            </a:blipFill>
          </p:spPr>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795358" y="5143500"/>
            <a:ext cx="10240858" cy="1532288"/>
          </a:xfrm>
          <a:custGeom>
            <a:avLst/>
            <a:gdLst/>
            <a:ahLst/>
            <a:cxnLst/>
            <a:rect r="r" b="b" t="t" l="l"/>
            <a:pathLst>
              <a:path h="1532288" w="10240858">
                <a:moveTo>
                  <a:pt x="0" y="0"/>
                </a:moveTo>
                <a:lnTo>
                  <a:pt x="10240858" y="0"/>
                </a:lnTo>
                <a:lnTo>
                  <a:pt x="10240858" y="1532288"/>
                </a:lnTo>
                <a:lnTo>
                  <a:pt x="0" y="1532288"/>
                </a:lnTo>
                <a:lnTo>
                  <a:pt x="0" y="0"/>
                </a:lnTo>
                <a:close/>
              </a:path>
            </a:pathLst>
          </a:custGeom>
          <a:blipFill>
            <a:blip r:embed="rId6"/>
            <a:stretch>
              <a:fillRect l="0" t="0" r="-6607" b="0"/>
            </a:stretch>
          </a:blipFill>
        </p:spPr>
      </p:sp>
      <p:sp>
        <p:nvSpPr>
          <p:cNvPr name="TextBox 8" id="8"/>
          <p:cNvSpPr txBox="true"/>
          <p:nvPr/>
        </p:nvSpPr>
        <p:spPr>
          <a:xfrm rot="0">
            <a:off x="1795358" y="2398474"/>
            <a:ext cx="9524641"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Proxy Pattern:</a:t>
            </a:r>
          </a:p>
        </p:txBody>
      </p:sp>
      <p:sp>
        <p:nvSpPr>
          <p:cNvPr name="TextBox 9" id="9"/>
          <p:cNvSpPr txBox="true"/>
          <p:nvPr/>
        </p:nvSpPr>
        <p:spPr>
          <a:xfrm rot="0">
            <a:off x="-1068810" y="3674043"/>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sp>
        <p:nvSpPr>
          <p:cNvPr name="Freeform 10" id="10"/>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237387" y="298092"/>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7"/>
              <a:stretch>
                <a:fillRect l="-2726" t="0" r="-2726" b="0"/>
              </a:stretch>
            </a:blipFill>
          </p:spPr>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0072138" y="3492130"/>
            <a:ext cx="8455030" cy="5876246"/>
          </a:xfrm>
          <a:custGeom>
            <a:avLst/>
            <a:gdLst/>
            <a:ahLst/>
            <a:cxnLst/>
            <a:rect r="r" b="b" t="t" l="l"/>
            <a:pathLst>
              <a:path h="5876246" w="8455030">
                <a:moveTo>
                  <a:pt x="0" y="0"/>
                </a:moveTo>
                <a:lnTo>
                  <a:pt x="8455030" y="0"/>
                </a:lnTo>
                <a:lnTo>
                  <a:pt x="8455030" y="5876245"/>
                </a:lnTo>
                <a:lnTo>
                  <a:pt x="0" y="5876245"/>
                </a:lnTo>
                <a:lnTo>
                  <a:pt x="0" y="0"/>
                </a:lnTo>
                <a:close/>
              </a:path>
            </a:pathLst>
          </a:custGeom>
          <a:blipFill>
            <a:blip r:embed="rId6"/>
            <a:stretch>
              <a:fillRect l="0" t="0" r="0" b="0"/>
            </a:stretch>
          </a:blipFill>
        </p:spPr>
      </p:sp>
      <p:sp>
        <p:nvSpPr>
          <p:cNvPr name="Freeform 8" id="8"/>
          <p:cNvSpPr/>
          <p:nvPr/>
        </p:nvSpPr>
        <p:spPr>
          <a:xfrm flipH="false" flipV="false" rot="0">
            <a:off x="-197163" y="5431671"/>
            <a:ext cx="10155368" cy="2821050"/>
          </a:xfrm>
          <a:custGeom>
            <a:avLst/>
            <a:gdLst/>
            <a:ahLst/>
            <a:cxnLst/>
            <a:rect r="r" b="b" t="t" l="l"/>
            <a:pathLst>
              <a:path h="2821050" w="10155368">
                <a:moveTo>
                  <a:pt x="0" y="0"/>
                </a:moveTo>
                <a:lnTo>
                  <a:pt x="10155368" y="0"/>
                </a:lnTo>
                <a:lnTo>
                  <a:pt x="10155368" y="2821050"/>
                </a:lnTo>
                <a:lnTo>
                  <a:pt x="0" y="2821050"/>
                </a:lnTo>
                <a:lnTo>
                  <a:pt x="0" y="0"/>
                </a:lnTo>
                <a:close/>
              </a:path>
            </a:pathLst>
          </a:custGeom>
          <a:blipFill>
            <a:blip r:embed="rId7"/>
            <a:stretch>
              <a:fillRect l="0" t="0" r="-10690" b="0"/>
            </a:stretch>
          </a:blipFill>
        </p:spPr>
      </p:sp>
      <p:sp>
        <p:nvSpPr>
          <p:cNvPr name="TextBox 9" id="9"/>
          <p:cNvSpPr txBox="true"/>
          <p:nvPr/>
        </p:nvSpPr>
        <p:spPr>
          <a:xfrm rot="0">
            <a:off x="1795358" y="2398474"/>
            <a:ext cx="9524641"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Proxy Pattern:</a:t>
            </a:r>
          </a:p>
        </p:txBody>
      </p:sp>
      <p:sp>
        <p:nvSpPr>
          <p:cNvPr name="TextBox 10" id="10"/>
          <p:cNvSpPr txBox="true"/>
          <p:nvPr/>
        </p:nvSpPr>
        <p:spPr>
          <a:xfrm rot="0">
            <a:off x="-1068810" y="3674043"/>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grpSp>
        <p:nvGrpSpPr>
          <p:cNvPr name="Group 11" id="11"/>
          <p:cNvGrpSpPr/>
          <p:nvPr/>
        </p:nvGrpSpPr>
        <p:grpSpPr>
          <a:xfrm rot="0">
            <a:off x="237387" y="298092"/>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8"/>
              <a:stretch>
                <a:fillRect l="-2726" t="0" r="-2726" b="0"/>
              </a:stretch>
            </a:blipFill>
          </p:spPr>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862669" y="4895364"/>
            <a:ext cx="6946808" cy="2599779"/>
            <a:chOff x="0" y="0"/>
            <a:chExt cx="1963826" cy="734944"/>
          </a:xfrm>
        </p:grpSpPr>
        <p:sp>
          <p:nvSpPr>
            <p:cNvPr name="Freeform 8" id="8"/>
            <p:cNvSpPr/>
            <p:nvPr/>
          </p:nvSpPr>
          <p:spPr>
            <a:xfrm flipH="false" flipV="false" rot="0">
              <a:off x="0" y="0"/>
              <a:ext cx="1963826" cy="734944"/>
            </a:xfrm>
            <a:custGeom>
              <a:avLst/>
              <a:gdLst/>
              <a:ahLst/>
              <a:cxnLst/>
              <a:rect r="r" b="b" t="t" l="l"/>
              <a:pathLst>
                <a:path h="734944" w="1963826">
                  <a:moveTo>
                    <a:pt x="1839366" y="734944"/>
                  </a:moveTo>
                  <a:lnTo>
                    <a:pt x="124460" y="734944"/>
                  </a:lnTo>
                  <a:cubicBezTo>
                    <a:pt x="55880" y="734944"/>
                    <a:pt x="0" y="679064"/>
                    <a:pt x="0" y="610484"/>
                  </a:cubicBezTo>
                  <a:lnTo>
                    <a:pt x="0" y="124460"/>
                  </a:lnTo>
                  <a:cubicBezTo>
                    <a:pt x="0" y="55880"/>
                    <a:pt x="55880" y="0"/>
                    <a:pt x="124460" y="0"/>
                  </a:cubicBezTo>
                  <a:lnTo>
                    <a:pt x="1839366" y="0"/>
                  </a:lnTo>
                  <a:cubicBezTo>
                    <a:pt x="1907946" y="0"/>
                    <a:pt x="1963826" y="55880"/>
                    <a:pt x="1963826" y="124460"/>
                  </a:cubicBezTo>
                  <a:lnTo>
                    <a:pt x="1963826" y="610484"/>
                  </a:lnTo>
                  <a:cubicBezTo>
                    <a:pt x="1963826" y="679064"/>
                    <a:pt x="1907946" y="734944"/>
                    <a:pt x="1839366" y="734944"/>
                  </a:cubicBezTo>
                  <a:close/>
                </a:path>
              </a:pathLst>
            </a:custGeom>
            <a:solidFill>
              <a:srgbClr val="12294E">
                <a:alpha val="84706"/>
              </a:srgbClr>
            </a:solidFill>
          </p:spPr>
        </p:sp>
      </p:grpSp>
      <p:grpSp>
        <p:nvGrpSpPr>
          <p:cNvPr name="Group 9" id="9"/>
          <p:cNvGrpSpPr/>
          <p:nvPr/>
        </p:nvGrpSpPr>
        <p:grpSpPr>
          <a:xfrm rot="0">
            <a:off x="8250719" y="4075926"/>
            <a:ext cx="9326880" cy="4914752"/>
            <a:chOff x="0" y="0"/>
            <a:chExt cx="6350000" cy="3346100"/>
          </a:xfrm>
        </p:grpSpPr>
        <p:sp>
          <p:nvSpPr>
            <p:cNvPr name="Freeform 10" id="10"/>
            <p:cNvSpPr/>
            <p:nvPr/>
          </p:nvSpPr>
          <p:spPr>
            <a:xfrm flipH="false" flipV="false" rot="0">
              <a:off x="0" y="0"/>
              <a:ext cx="6350000" cy="3346100"/>
            </a:xfrm>
            <a:custGeom>
              <a:avLst/>
              <a:gdLst/>
              <a:ahLst/>
              <a:cxnLst/>
              <a:rect r="r" b="b" t="t" l="l"/>
              <a:pathLst>
                <a:path h="3346100" w="6350000">
                  <a:moveTo>
                    <a:pt x="0" y="0"/>
                  </a:moveTo>
                  <a:lnTo>
                    <a:pt x="6350000" y="0"/>
                  </a:lnTo>
                  <a:lnTo>
                    <a:pt x="6350000" y="3346100"/>
                  </a:lnTo>
                  <a:lnTo>
                    <a:pt x="0" y="3346100"/>
                  </a:lnTo>
                  <a:close/>
                </a:path>
              </a:pathLst>
            </a:custGeom>
            <a:blipFill>
              <a:blip r:embed="rId6"/>
              <a:stretch>
                <a:fillRect l="-6967" t="0" r="-6967" b="0"/>
              </a:stretch>
            </a:blipFill>
          </p:spPr>
        </p:sp>
      </p:grpSp>
      <p:sp>
        <p:nvSpPr>
          <p:cNvPr name="TextBox 11" id="11"/>
          <p:cNvSpPr txBox="true"/>
          <p:nvPr/>
        </p:nvSpPr>
        <p:spPr>
          <a:xfrm rot="0">
            <a:off x="1795358" y="2398474"/>
            <a:ext cx="10316917"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Adapter Pattern:</a:t>
            </a:r>
          </a:p>
        </p:txBody>
      </p:sp>
      <p:sp>
        <p:nvSpPr>
          <p:cNvPr name="TextBox 12" id="12"/>
          <p:cNvSpPr txBox="true"/>
          <p:nvPr/>
        </p:nvSpPr>
        <p:spPr>
          <a:xfrm rot="0">
            <a:off x="-1052698" y="3453501"/>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-Rôle:</a:t>
            </a:r>
          </a:p>
        </p:txBody>
      </p:sp>
      <p:sp>
        <p:nvSpPr>
          <p:cNvPr name="TextBox 13" id="13"/>
          <p:cNvSpPr txBox="true"/>
          <p:nvPr/>
        </p:nvSpPr>
        <p:spPr>
          <a:xfrm rot="0">
            <a:off x="1156814" y="5105400"/>
            <a:ext cx="6499248" cy="2072640"/>
          </a:xfrm>
          <a:prstGeom prst="rect">
            <a:avLst/>
          </a:prstGeom>
        </p:spPr>
        <p:txBody>
          <a:bodyPr anchor="t" rtlCol="false" tIns="0" lIns="0" bIns="0" rIns="0">
            <a:spAutoFit/>
          </a:bodyPr>
          <a:lstStyle/>
          <a:p>
            <a:pPr algn="l">
              <a:lnSpc>
                <a:spcPts val="3359"/>
              </a:lnSpc>
              <a:spcBef>
                <a:spcPct val="0"/>
              </a:spcBef>
            </a:pPr>
            <a:r>
              <a:rPr lang="en-US" sz="2400" spc="-165">
                <a:solidFill>
                  <a:srgbClr val="FFFFFF"/>
                </a:solidFill>
                <a:latin typeface="Nunito Bold"/>
                <a:ea typeface="Nunito Bold"/>
                <a:cs typeface="Nunito Bold"/>
                <a:sym typeface="Nunito Bold"/>
              </a:rPr>
              <a:t>L’appli</a:t>
            </a:r>
            <a:r>
              <a:rPr lang="en-US" b="true" sz="2400" spc="-165">
                <a:solidFill>
                  <a:srgbClr val="FFFFFF"/>
                </a:solidFill>
                <a:latin typeface="Nunito Bold"/>
                <a:ea typeface="Nunito Bold"/>
                <a:cs typeface="Nunito Bold"/>
                <a:sym typeface="Nunito Bold"/>
              </a:rPr>
              <a:t>cation utilise une API externe pour récupérer les villes marocaines, mais au format brut.</a:t>
            </a:r>
          </a:p>
          <a:p>
            <a:pPr algn="l">
              <a:lnSpc>
                <a:spcPts val="3359"/>
              </a:lnSpc>
              <a:spcBef>
                <a:spcPct val="0"/>
              </a:spcBef>
            </a:pPr>
            <a:r>
              <a:rPr lang="en-US" b="true" sz="2400" spc="-165">
                <a:solidFill>
                  <a:srgbClr val="FFFFFF"/>
                </a:solidFill>
                <a:latin typeface="Nunito Bold"/>
                <a:ea typeface="Nunito Bold"/>
                <a:cs typeface="Nunito Bold"/>
                <a:sym typeface="Nunito Bold"/>
              </a:rPr>
              <a:t> Le pattern Adapter permet de convertir ces données au format attendu ({ label: "Casablanca", value: "Casablanca" }).</a:t>
            </a:r>
          </a:p>
        </p:txBody>
      </p:sp>
      <p:sp>
        <p:nvSpPr>
          <p:cNvPr name="TextBox 14" id="14"/>
          <p:cNvSpPr txBox="true"/>
          <p:nvPr/>
        </p:nvSpPr>
        <p:spPr>
          <a:xfrm rot="0">
            <a:off x="7908853" y="3279285"/>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-Conception:</a:t>
            </a:r>
          </a:p>
        </p:txBody>
      </p:sp>
      <p:grpSp>
        <p:nvGrpSpPr>
          <p:cNvPr name="Group 15" id="15"/>
          <p:cNvGrpSpPr/>
          <p:nvPr/>
        </p:nvGrpSpPr>
        <p:grpSpPr>
          <a:xfrm rot="0">
            <a:off x="237387" y="276089"/>
            <a:ext cx="3789170" cy="966908"/>
            <a:chOff x="0" y="0"/>
            <a:chExt cx="2579773" cy="658298"/>
          </a:xfrm>
        </p:grpSpPr>
        <p:sp>
          <p:nvSpPr>
            <p:cNvPr name="Freeform 16" id="16"/>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7"/>
              <a:stretch>
                <a:fillRect l="-2726" t="0" r="-2726" b="0"/>
              </a:stretch>
            </a:blipFill>
          </p:spPr>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028700" y="5220767"/>
            <a:ext cx="10840323" cy="1948638"/>
          </a:xfrm>
          <a:custGeom>
            <a:avLst/>
            <a:gdLst/>
            <a:ahLst/>
            <a:cxnLst/>
            <a:rect r="r" b="b" t="t" l="l"/>
            <a:pathLst>
              <a:path h="1948638" w="10840323">
                <a:moveTo>
                  <a:pt x="0" y="0"/>
                </a:moveTo>
                <a:lnTo>
                  <a:pt x="10840323" y="0"/>
                </a:lnTo>
                <a:lnTo>
                  <a:pt x="10840323" y="1948638"/>
                </a:lnTo>
                <a:lnTo>
                  <a:pt x="0" y="1948638"/>
                </a:lnTo>
                <a:lnTo>
                  <a:pt x="0" y="0"/>
                </a:lnTo>
                <a:close/>
              </a:path>
            </a:pathLst>
          </a:custGeom>
          <a:blipFill>
            <a:blip r:embed="rId6"/>
            <a:stretch>
              <a:fillRect l="0" t="0" r="0" b="0"/>
            </a:stretch>
          </a:blipFill>
        </p:spPr>
      </p:sp>
      <p:sp>
        <p:nvSpPr>
          <p:cNvPr name="TextBox 8" id="8"/>
          <p:cNvSpPr txBox="true"/>
          <p:nvPr/>
        </p:nvSpPr>
        <p:spPr>
          <a:xfrm rot="0">
            <a:off x="1795358" y="2398474"/>
            <a:ext cx="9524641"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Adapter Pattern:</a:t>
            </a:r>
          </a:p>
        </p:txBody>
      </p:sp>
      <p:sp>
        <p:nvSpPr>
          <p:cNvPr name="TextBox 9" id="9"/>
          <p:cNvSpPr txBox="true"/>
          <p:nvPr/>
        </p:nvSpPr>
        <p:spPr>
          <a:xfrm rot="0">
            <a:off x="-1068810" y="3674043"/>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grpSp>
        <p:nvGrpSpPr>
          <p:cNvPr name="Group 10" id="10"/>
          <p:cNvGrpSpPr/>
          <p:nvPr/>
        </p:nvGrpSpPr>
        <p:grpSpPr>
          <a:xfrm rot="0">
            <a:off x="617268" y="298092"/>
            <a:ext cx="3789170" cy="966908"/>
            <a:chOff x="0" y="0"/>
            <a:chExt cx="2579773" cy="658298"/>
          </a:xfrm>
        </p:grpSpPr>
        <p:sp>
          <p:nvSpPr>
            <p:cNvPr name="Freeform 11" id="11"/>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7"/>
              <a:stretch>
                <a:fillRect l="-2726" t="0" r="-2726"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51271" y="-2982324"/>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16736" y="6128709"/>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773078" y="561036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2378241" y="3978811"/>
            <a:ext cx="915527" cy="0"/>
          </a:xfrm>
          <a:prstGeom prst="line">
            <a:avLst/>
          </a:prstGeom>
          <a:ln cap="rnd" w="180975">
            <a:solidFill>
              <a:srgbClr val="12294E"/>
            </a:solidFill>
            <a:prstDash val="solid"/>
            <a:headEnd type="none" len="sm" w="sm"/>
            <a:tailEnd type="none" len="sm" w="sm"/>
          </a:ln>
        </p:spPr>
      </p:sp>
      <p:sp>
        <p:nvSpPr>
          <p:cNvPr name="TextBox 7" id="7"/>
          <p:cNvSpPr txBox="true"/>
          <p:nvPr/>
        </p:nvSpPr>
        <p:spPr>
          <a:xfrm rot="0">
            <a:off x="2257190" y="2721327"/>
            <a:ext cx="6181732" cy="979658"/>
          </a:xfrm>
          <a:prstGeom prst="rect">
            <a:avLst/>
          </a:prstGeom>
        </p:spPr>
        <p:txBody>
          <a:bodyPr anchor="t" rtlCol="false" tIns="0" lIns="0" bIns="0" rIns="0">
            <a:spAutoFit/>
          </a:bodyPr>
          <a:lstStyle/>
          <a:p>
            <a:pPr algn="l">
              <a:lnSpc>
                <a:spcPts val="7088"/>
              </a:lnSpc>
            </a:pPr>
            <a:r>
              <a:rPr lang="en-US" sz="8148" spc="-562" b="true">
                <a:solidFill>
                  <a:srgbClr val="12294E"/>
                </a:solidFill>
                <a:latin typeface="Nunito Bold Bold"/>
                <a:ea typeface="Nunito Bold Bold"/>
                <a:cs typeface="Nunito Bold Bold"/>
                <a:sym typeface="Nunito Bold Bold"/>
              </a:rPr>
              <a:t>Introduction</a:t>
            </a:r>
          </a:p>
        </p:txBody>
      </p:sp>
      <p:grpSp>
        <p:nvGrpSpPr>
          <p:cNvPr name="Group 8" id="8"/>
          <p:cNvGrpSpPr/>
          <p:nvPr/>
        </p:nvGrpSpPr>
        <p:grpSpPr>
          <a:xfrm rot="0">
            <a:off x="1028700" y="2681165"/>
            <a:ext cx="802807" cy="8028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02.</a:t>
              </a:r>
            </a:p>
          </p:txBody>
        </p:sp>
      </p:grpSp>
      <p:grpSp>
        <p:nvGrpSpPr>
          <p:cNvPr name="Group 11" id="11"/>
          <p:cNvGrpSpPr/>
          <p:nvPr/>
        </p:nvGrpSpPr>
        <p:grpSpPr>
          <a:xfrm rot="0">
            <a:off x="354942" y="5143500"/>
            <a:ext cx="8569520" cy="3480032"/>
            <a:chOff x="0" y="0"/>
            <a:chExt cx="2422558" cy="983787"/>
          </a:xfrm>
        </p:grpSpPr>
        <p:sp>
          <p:nvSpPr>
            <p:cNvPr name="Freeform 12" id="12"/>
            <p:cNvSpPr/>
            <p:nvPr/>
          </p:nvSpPr>
          <p:spPr>
            <a:xfrm flipH="false" flipV="false" rot="0">
              <a:off x="0" y="0"/>
              <a:ext cx="2422558" cy="983787"/>
            </a:xfrm>
            <a:custGeom>
              <a:avLst/>
              <a:gdLst/>
              <a:ahLst/>
              <a:cxnLst/>
              <a:rect r="r" b="b" t="t" l="l"/>
              <a:pathLst>
                <a:path h="983787" w="2422558">
                  <a:moveTo>
                    <a:pt x="2298098" y="983787"/>
                  </a:moveTo>
                  <a:lnTo>
                    <a:pt x="124460" y="983787"/>
                  </a:lnTo>
                  <a:cubicBezTo>
                    <a:pt x="55880" y="983787"/>
                    <a:pt x="0" y="927907"/>
                    <a:pt x="0" y="859327"/>
                  </a:cubicBezTo>
                  <a:lnTo>
                    <a:pt x="0" y="124460"/>
                  </a:lnTo>
                  <a:cubicBezTo>
                    <a:pt x="0" y="55880"/>
                    <a:pt x="55880" y="0"/>
                    <a:pt x="124460" y="0"/>
                  </a:cubicBezTo>
                  <a:lnTo>
                    <a:pt x="2298098" y="0"/>
                  </a:lnTo>
                  <a:cubicBezTo>
                    <a:pt x="2366678" y="0"/>
                    <a:pt x="2422558" y="55880"/>
                    <a:pt x="2422558" y="124460"/>
                  </a:cubicBezTo>
                  <a:lnTo>
                    <a:pt x="2422558" y="859327"/>
                  </a:lnTo>
                  <a:cubicBezTo>
                    <a:pt x="2422558" y="927907"/>
                    <a:pt x="2366678" y="983787"/>
                    <a:pt x="2298098" y="983787"/>
                  </a:cubicBezTo>
                  <a:close/>
                </a:path>
              </a:pathLst>
            </a:custGeom>
            <a:solidFill>
              <a:srgbClr val="12294E">
                <a:alpha val="84706"/>
              </a:srgbClr>
            </a:solidFill>
          </p:spPr>
        </p:sp>
      </p:grpSp>
      <p:grpSp>
        <p:nvGrpSpPr>
          <p:cNvPr name="Group 13" id="13"/>
          <p:cNvGrpSpPr/>
          <p:nvPr/>
        </p:nvGrpSpPr>
        <p:grpSpPr>
          <a:xfrm rot="0">
            <a:off x="9144000" y="6592024"/>
            <a:ext cx="8648668" cy="3694976"/>
            <a:chOff x="0" y="0"/>
            <a:chExt cx="2444933" cy="1044550"/>
          </a:xfrm>
        </p:grpSpPr>
        <p:sp>
          <p:nvSpPr>
            <p:cNvPr name="Freeform 14" id="14"/>
            <p:cNvSpPr/>
            <p:nvPr/>
          </p:nvSpPr>
          <p:spPr>
            <a:xfrm flipH="false" flipV="false" rot="0">
              <a:off x="0" y="0"/>
              <a:ext cx="2444933" cy="1044551"/>
            </a:xfrm>
            <a:custGeom>
              <a:avLst/>
              <a:gdLst/>
              <a:ahLst/>
              <a:cxnLst/>
              <a:rect r="r" b="b" t="t" l="l"/>
              <a:pathLst>
                <a:path h="1044551" w="2444933">
                  <a:moveTo>
                    <a:pt x="2320473" y="1044550"/>
                  </a:moveTo>
                  <a:lnTo>
                    <a:pt x="124460" y="1044550"/>
                  </a:lnTo>
                  <a:cubicBezTo>
                    <a:pt x="55880" y="1044550"/>
                    <a:pt x="0" y="988670"/>
                    <a:pt x="0" y="920090"/>
                  </a:cubicBezTo>
                  <a:lnTo>
                    <a:pt x="0" y="124460"/>
                  </a:lnTo>
                  <a:cubicBezTo>
                    <a:pt x="0" y="55880"/>
                    <a:pt x="55880" y="0"/>
                    <a:pt x="124460" y="0"/>
                  </a:cubicBezTo>
                  <a:lnTo>
                    <a:pt x="2320473" y="0"/>
                  </a:lnTo>
                  <a:cubicBezTo>
                    <a:pt x="2389053" y="0"/>
                    <a:pt x="2444933" y="55880"/>
                    <a:pt x="2444933" y="124460"/>
                  </a:cubicBezTo>
                  <a:lnTo>
                    <a:pt x="2444933" y="920091"/>
                  </a:lnTo>
                  <a:cubicBezTo>
                    <a:pt x="2444933" y="988670"/>
                    <a:pt x="2389053" y="1044551"/>
                    <a:pt x="2320473" y="1044551"/>
                  </a:cubicBezTo>
                  <a:close/>
                </a:path>
              </a:pathLst>
            </a:custGeom>
            <a:solidFill>
              <a:srgbClr val="12294E">
                <a:alpha val="84706"/>
              </a:srgbClr>
            </a:solidFill>
          </p:spPr>
        </p:sp>
      </p:grpSp>
      <p:sp>
        <p:nvSpPr>
          <p:cNvPr name="TextBox 15" id="15"/>
          <p:cNvSpPr txBox="true"/>
          <p:nvPr/>
        </p:nvSpPr>
        <p:spPr>
          <a:xfrm rot="0">
            <a:off x="634490" y="5376710"/>
            <a:ext cx="8010423" cy="3114777"/>
          </a:xfrm>
          <a:prstGeom prst="rect">
            <a:avLst/>
          </a:prstGeom>
        </p:spPr>
        <p:txBody>
          <a:bodyPr anchor="t" rtlCol="false" tIns="0" lIns="0" bIns="0" rIns="0">
            <a:spAutoFit/>
          </a:bodyPr>
          <a:lstStyle/>
          <a:p>
            <a:pPr algn="ctr">
              <a:lnSpc>
                <a:spcPts val="4194"/>
              </a:lnSpc>
              <a:spcBef>
                <a:spcPct val="0"/>
              </a:spcBef>
            </a:pPr>
            <a:r>
              <a:rPr lang="en-US" sz="2995" spc="-206">
                <a:solidFill>
                  <a:srgbClr val="FFFFFF"/>
                </a:solidFill>
                <a:latin typeface="Nunito"/>
                <a:ea typeface="Nunito"/>
                <a:cs typeface="Nunito"/>
                <a:sym typeface="Nunito"/>
              </a:rPr>
              <a:t>La clinique SantéNova s</a:t>
            </a:r>
            <a:r>
              <a:rPr lang="en-US" sz="2995" spc="-206">
                <a:solidFill>
                  <a:srgbClr val="FFFFFF"/>
                </a:solidFill>
                <a:latin typeface="Nunito"/>
                <a:ea typeface="Nunito"/>
                <a:cs typeface="Nunito"/>
                <a:sym typeface="Nunito"/>
              </a:rPr>
              <a:t>ouhaite moderniser ses processus en adoptant une solution numérique. Cette plateforme permettra de faciliter la prise de rendez-vous en ligne, d’améliorer la communication entre patients et personnel médical, et d’optimiser la gestion des plannings </a:t>
            </a:r>
          </a:p>
        </p:txBody>
      </p:sp>
      <p:sp>
        <p:nvSpPr>
          <p:cNvPr name="TextBox 16" id="16"/>
          <p:cNvSpPr txBox="true"/>
          <p:nvPr/>
        </p:nvSpPr>
        <p:spPr>
          <a:xfrm rot="0">
            <a:off x="9463122" y="6648348"/>
            <a:ext cx="8010423" cy="3638652"/>
          </a:xfrm>
          <a:prstGeom prst="rect">
            <a:avLst/>
          </a:prstGeom>
        </p:spPr>
        <p:txBody>
          <a:bodyPr anchor="t" rtlCol="false" tIns="0" lIns="0" bIns="0" rIns="0">
            <a:spAutoFit/>
          </a:bodyPr>
          <a:lstStyle/>
          <a:p>
            <a:pPr algn="ctr">
              <a:lnSpc>
                <a:spcPts val="4194"/>
              </a:lnSpc>
              <a:spcBef>
                <a:spcPct val="0"/>
              </a:spcBef>
            </a:pPr>
            <a:r>
              <a:rPr lang="en-US" sz="2995" spc="-206">
                <a:solidFill>
                  <a:srgbClr val="FFFFFF"/>
                </a:solidFill>
                <a:latin typeface="Nunito"/>
                <a:ea typeface="Nunito"/>
                <a:cs typeface="Nunito"/>
                <a:sym typeface="Nunito"/>
              </a:rPr>
              <a:t>Dév</a:t>
            </a:r>
            <a:r>
              <a:rPr lang="en-US" sz="2995" spc="-206">
                <a:solidFill>
                  <a:srgbClr val="FFFFFF"/>
                </a:solidFill>
                <a:latin typeface="Nunito"/>
                <a:ea typeface="Nunito"/>
                <a:cs typeface="Nunito"/>
                <a:sym typeface="Nunito"/>
              </a:rPr>
              <a:t>elopper une plateforme web intuitive et sécurisée qui offre aux patients la possibilité de réserver leurs rendez-vous en ligne, tout en fournissant au personnel médical et administratif un outil performant pour gérer efficacement les consultations et l’organisation interne, afin d’améliorer la qualité des soins et la satisfaction des patients.</a:t>
            </a:r>
          </a:p>
        </p:txBody>
      </p:sp>
      <p:sp>
        <p:nvSpPr>
          <p:cNvPr name="TextBox 17" id="17"/>
          <p:cNvSpPr txBox="true"/>
          <p:nvPr/>
        </p:nvSpPr>
        <p:spPr>
          <a:xfrm rot="0">
            <a:off x="-130598" y="4360342"/>
            <a:ext cx="8569520" cy="669925"/>
          </a:xfrm>
          <a:prstGeom prst="rect">
            <a:avLst/>
          </a:prstGeom>
        </p:spPr>
        <p:txBody>
          <a:bodyPr anchor="t" rtlCol="false" tIns="0" lIns="0" bIns="0" rIns="0">
            <a:spAutoFit/>
          </a:bodyPr>
          <a:lstStyle/>
          <a:p>
            <a:pPr algn="ctr">
              <a:lnSpc>
                <a:spcPts val="5599"/>
              </a:lnSpc>
              <a:spcBef>
                <a:spcPct val="0"/>
              </a:spcBef>
            </a:pPr>
            <a:r>
              <a:rPr lang="en-US" b="true" sz="3999" spc="-275">
                <a:solidFill>
                  <a:srgbClr val="1657BF"/>
                </a:solidFill>
                <a:latin typeface="Nunito Bold Bold"/>
                <a:ea typeface="Nunito Bold Bold"/>
                <a:cs typeface="Nunito Bold Bold"/>
                <a:sym typeface="Nunito Bold Bold"/>
              </a:rPr>
              <a:t>Context</a:t>
            </a:r>
          </a:p>
        </p:txBody>
      </p:sp>
      <p:sp>
        <p:nvSpPr>
          <p:cNvPr name="TextBox 18" id="18"/>
          <p:cNvSpPr txBox="true"/>
          <p:nvPr/>
        </p:nvSpPr>
        <p:spPr>
          <a:xfrm rot="0">
            <a:off x="8644913" y="5543686"/>
            <a:ext cx="8569520" cy="669925"/>
          </a:xfrm>
          <a:prstGeom prst="rect">
            <a:avLst/>
          </a:prstGeom>
        </p:spPr>
        <p:txBody>
          <a:bodyPr anchor="t" rtlCol="false" tIns="0" lIns="0" bIns="0" rIns="0">
            <a:spAutoFit/>
          </a:bodyPr>
          <a:lstStyle/>
          <a:p>
            <a:pPr algn="ctr">
              <a:lnSpc>
                <a:spcPts val="5599"/>
              </a:lnSpc>
              <a:spcBef>
                <a:spcPct val="0"/>
              </a:spcBef>
            </a:pPr>
            <a:r>
              <a:rPr lang="en-US" b="true" sz="3999" spc="-275">
                <a:solidFill>
                  <a:srgbClr val="1657BF"/>
                </a:solidFill>
                <a:latin typeface="Nunito Bold Bold"/>
                <a:ea typeface="Nunito Bold Bold"/>
                <a:cs typeface="Nunito Bold Bold"/>
                <a:sym typeface="Nunito Bold Bold"/>
              </a:rPr>
              <a:t>Objectif</a:t>
            </a:r>
          </a:p>
        </p:txBody>
      </p:sp>
      <p:grpSp>
        <p:nvGrpSpPr>
          <p:cNvPr name="Group 19" id="19"/>
          <p:cNvGrpSpPr/>
          <p:nvPr/>
        </p:nvGrpSpPr>
        <p:grpSpPr>
          <a:xfrm rot="0">
            <a:off x="483656" y="230419"/>
            <a:ext cx="3789170" cy="966908"/>
            <a:chOff x="0" y="0"/>
            <a:chExt cx="2579773" cy="658298"/>
          </a:xfrm>
        </p:grpSpPr>
        <p:sp>
          <p:nvSpPr>
            <p:cNvPr name="Freeform 20" id="20"/>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6"/>
              <a:stretch>
                <a:fillRect l="-2726" t="0" r="-2726" b="0"/>
              </a:stretch>
            </a:blipFill>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0" y="5432500"/>
            <a:ext cx="9533266" cy="3543977"/>
          </a:xfrm>
          <a:custGeom>
            <a:avLst/>
            <a:gdLst/>
            <a:ahLst/>
            <a:cxnLst/>
            <a:rect r="r" b="b" t="t" l="l"/>
            <a:pathLst>
              <a:path h="3543977" w="9533266">
                <a:moveTo>
                  <a:pt x="0" y="0"/>
                </a:moveTo>
                <a:lnTo>
                  <a:pt x="9533266" y="0"/>
                </a:lnTo>
                <a:lnTo>
                  <a:pt x="9533266" y="3543977"/>
                </a:lnTo>
                <a:lnTo>
                  <a:pt x="0" y="3543977"/>
                </a:lnTo>
                <a:lnTo>
                  <a:pt x="0" y="0"/>
                </a:lnTo>
                <a:close/>
              </a:path>
            </a:pathLst>
          </a:custGeom>
          <a:blipFill>
            <a:blip r:embed="rId6"/>
            <a:stretch>
              <a:fillRect l="0" t="0" r="-17745" b="0"/>
            </a:stretch>
          </a:blipFill>
        </p:spPr>
      </p:sp>
      <p:sp>
        <p:nvSpPr>
          <p:cNvPr name="Freeform 8" id="8"/>
          <p:cNvSpPr/>
          <p:nvPr/>
        </p:nvSpPr>
        <p:spPr>
          <a:xfrm flipH="false" flipV="false" rot="0">
            <a:off x="7162239" y="6577130"/>
            <a:ext cx="11236812" cy="3884808"/>
          </a:xfrm>
          <a:custGeom>
            <a:avLst/>
            <a:gdLst/>
            <a:ahLst/>
            <a:cxnLst/>
            <a:rect r="r" b="b" t="t" l="l"/>
            <a:pathLst>
              <a:path h="3884808" w="11236812">
                <a:moveTo>
                  <a:pt x="0" y="0"/>
                </a:moveTo>
                <a:lnTo>
                  <a:pt x="11236812" y="0"/>
                </a:lnTo>
                <a:lnTo>
                  <a:pt x="11236812" y="3884808"/>
                </a:lnTo>
                <a:lnTo>
                  <a:pt x="0" y="3884808"/>
                </a:lnTo>
                <a:lnTo>
                  <a:pt x="0" y="0"/>
                </a:lnTo>
                <a:close/>
              </a:path>
            </a:pathLst>
          </a:custGeom>
          <a:blipFill>
            <a:blip r:embed="rId7"/>
            <a:stretch>
              <a:fillRect l="0" t="0" r="-573" b="0"/>
            </a:stretch>
          </a:blipFill>
        </p:spPr>
      </p:sp>
      <p:sp>
        <p:nvSpPr>
          <p:cNvPr name="Freeform 9" id="9"/>
          <p:cNvSpPr/>
          <p:nvPr/>
        </p:nvSpPr>
        <p:spPr>
          <a:xfrm flipH="false" flipV="false" rot="0">
            <a:off x="8132632" y="1242997"/>
            <a:ext cx="10739864" cy="3777586"/>
          </a:xfrm>
          <a:custGeom>
            <a:avLst/>
            <a:gdLst/>
            <a:ahLst/>
            <a:cxnLst/>
            <a:rect r="r" b="b" t="t" l="l"/>
            <a:pathLst>
              <a:path h="3777586" w="10739864">
                <a:moveTo>
                  <a:pt x="0" y="0"/>
                </a:moveTo>
                <a:lnTo>
                  <a:pt x="10739865" y="0"/>
                </a:lnTo>
                <a:lnTo>
                  <a:pt x="10739865" y="3777586"/>
                </a:lnTo>
                <a:lnTo>
                  <a:pt x="0" y="3777586"/>
                </a:lnTo>
                <a:lnTo>
                  <a:pt x="0" y="0"/>
                </a:lnTo>
                <a:close/>
              </a:path>
            </a:pathLst>
          </a:custGeom>
          <a:blipFill>
            <a:blip r:embed="rId8"/>
            <a:stretch>
              <a:fillRect l="0" t="0" r="0" b="0"/>
            </a:stretch>
          </a:blipFill>
        </p:spPr>
      </p:sp>
      <p:sp>
        <p:nvSpPr>
          <p:cNvPr name="TextBox 10" id="10"/>
          <p:cNvSpPr txBox="true"/>
          <p:nvPr/>
        </p:nvSpPr>
        <p:spPr>
          <a:xfrm rot="0">
            <a:off x="1066800" y="2777997"/>
            <a:ext cx="9524641"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Adapter Pattern:</a:t>
            </a:r>
          </a:p>
        </p:txBody>
      </p:sp>
      <p:sp>
        <p:nvSpPr>
          <p:cNvPr name="TextBox 11" id="11"/>
          <p:cNvSpPr txBox="true"/>
          <p:nvPr/>
        </p:nvSpPr>
        <p:spPr>
          <a:xfrm rot="0">
            <a:off x="-1068810" y="3674043"/>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grpSp>
        <p:nvGrpSpPr>
          <p:cNvPr name="Group 12" id="12"/>
          <p:cNvGrpSpPr/>
          <p:nvPr/>
        </p:nvGrpSpPr>
        <p:grpSpPr>
          <a:xfrm rot="0">
            <a:off x="237387" y="61792"/>
            <a:ext cx="3789170" cy="966908"/>
            <a:chOff x="0" y="0"/>
            <a:chExt cx="2579773" cy="658298"/>
          </a:xfrm>
        </p:grpSpPr>
        <p:sp>
          <p:nvSpPr>
            <p:cNvPr name="Freeform 13" id="13"/>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2265987" y="5143500"/>
            <a:ext cx="11236812" cy="3884808"/>
          </a:xfrm>
          <a:custGeom>
            <a:avLst/>
            <a:gdLst/>
            <a:ahLst/>
            <a:cxnLst/>
            <a:rect r="r" b="b" t="t" l="l"/>
            <a:pathLst>
              <a:path h="3884808" w="11236812">
                <a:moveTo>
                  <a:pt x="0" y="0"/>
                </a:moveTo>
                <a:lnTo>
                  <a:pt x="11236812" y="0"/>
                </a:lnTo>
                <a:lnTo>
                  <a:pt x="11236812" y="3884808"/>
                </a:lnTo>
                <a:lnTo>
                  <a:pt x="0" y="3884808"/>
                </a:lnTo>
                <a:lnTo>
                  <a:pt x="0" y="0"/>
                </a:lnTo>
                <a:close/>
              </a:path>
            </a:pathLst>
          </a:custGeom>
          <a:blipFill>
            <a:blip r:embed="rId6"/>
            <a:stretch>
              <a:fillRect l="0" t="0" r="-573" b="0"/>
            </a:stretch>
          </a:blipFill>
        </p:spPr>
      </p:sp>
      <p:sp>
        <p:nvSpPr>
          <p:cNvPr name="TextBox 8" id="8"/>
          <p:cNvSpPr txBox="true"/>
          <p:nvPr/>
        </p:nvSpPr>
        <p:spPr>
          <a:xfrm rot="0">
            <a:off x="1795358" y="2398474"/>
            <a:ext cx="9524641" cy="964761"/>
          </a:xfrm>
          <a:prstGeom prst="rect">
            <a:avLst/>
          </a:prstGeom>
        </p:spPr>
        <p:txBody>
          <a:bodyPr anchor="t" rtlCol="false" tIns="0" lIns="0" bIns="0" rIns="0">
            <a:spAutoFit/>
          </a:bodyPr>
          <a:lstStyle/>
          <a:p>
            <a:pPr algn="l">
              <a:lnSpc>
                <a:spcPts val="6977"/>
              </a:lnSpc>
            </a:pPr>
            <a:r>
              <a:rPr lang="en-US" sz="8019" spc="-553">
                <a:solidFill>
                  <a:srgbClr val="5271FF"/>
                </a:solidFill>
                <a:latin typeface="Nunito Bold"/>
                <a:ea typeface="Nunito Bold"/>
                <a:cs typeface="Nunito Bold"/>
                <a:sym typeface="Nunito Bold"/>
              </a:rPr>
              <a:t>Adapter Pattern:</a:t>
            </a:r>
          </a:p>
        </p:txBody>
      </p:sp>
      <p:sp>
        <p:nvSpPr>
          <p:cNvPr name="TextBox 9" id="9"/>
          <p:cNvSpPr txBox="true"/>
          <p:nvPr/>
        </p:nvSpPr>
        <p:spPr>
          <a:xfrm rot="0">
            <a:off x="-1068810" y="3674043"/>
            <a:ext cx="9201443" cy="880213"/>
          </a:xfrm>
          <a:prstGeom prst="rect">
            <a:avLst/>
          </a:prstGeom>
        </p:spPr>
        <p:txBody>
          <a:bodyPr anchor="t" rtlCol="false" tIns="0" lIns="0" bIns="0" rIns="0">
            <a:spAutoFit/>
          </a:bodyPr>
          <a:lstStyle/>
          <a:p>
            <a:pPr algn="ctr">
              <a:lnSpc>
                <a:spcPts val="7134"/>
              </a:lnSpc>
            </a:pPr>
            <a:r>
              <a:rPr lang="en-US" b="true" sz="5095" spc="-351">
                <a:solidFill>
                  <a:srgbClr val="FFA500"/>
                </a:solidFill>
                <a:latin typeface="Nunito Bold"/>
                <a:ea typeface="Nunito Bold"/>
                <a:cs typeface="Nunito Bold"/>
                <a:sym typeface="Nunito Bold"/>
              </a:rPr>
              <a:t>-Implémentation:</a:t>
            </a:r>
          </a:p>
        </p:txBody>
      </p:sp>
      <p:grpSp>
        <p:nvGrpSpPr>
          <p:cNvPr name="Group 10" id="10"/>
          <p:cNvGrpSpPr/>
          <p:nvPr/>
        </p:nvGrpSpPr>
        <p:grpSpPr>
          <a:xfrm rot="0">
            <a:off x="237387" y="61792"/>
            <a:ext cx="3789170" cy="966908"/>
            <a:chOff x="0" y="0"/>
            <a:chExt cx="2579773" cy="658298"/>
          </a:xfrm>
        </p:grpSpPr>
        <p:sp>
          <p:nvSpPr>
            <p:cNvPr name="Freeform 11" id="11"/>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7"/>
              <a:stretch>
                <a:fillRect l="-2726" t="0" r="-2726" b="0"/>
              </a:stretch>
            </a:blipFill>
          </p:spPr>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0201032" y="-28870"/>
            <a:ext cx="4917978" cy="7025683"/>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57209" t="0" r="-57209" b="0"/>
              </a:stretch>
            </a:blipFill>
          </p:spPr>
        </p:sp>
      </p:grpSp>
      <p:grpSp>
        <p:nvGrpSpPr>
          <p:cNvPr name="Group 7" id="7"/>
          <p:cNvGrpSpPr>
            <a:grpSpLocks noChangeAspect="true"/>
          </p:cNvGrpSpPr>
          <p:nvPr/>
        </p:nvGrpSpPr>
        <p:grpSpPr>
          <a:xfrm rot="0">
            <a:off x="14533333" y="1771300"/>
            <a:ext cx="4917978" cy="7025683"/>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7"/>
              <a:stretch>
                <a:fillRect l="-56477" t="0" r="-56477" b="0"/>
              </a:stretch>
            </a:blipFill>
          </p:spPr>
        </p:sp>
      </p:grpSp>
      <p:sp>
        <p:nvSpPr>
          <p:cNvPr name="Freeform 9" id="9"/>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rot="0">
            <a:off x="1795358" y="8896660"/>
            <a:ext cx="915527" cy="0"/>
          </a:xfrm>
          <a:prstGeom prst="line">
            <a:avLst/>
          </a:prstGeom>
          <a:ln cap="rnd" w="180975">
            <a:solidFill>
              <a:srgbClr val="12294E"/>
            </a:solidFill>
            <a:prstDash val="solid"/>
            <a:headEnd type="none" len="sm" w="sm"/>
            <a:tailEnd type="none" len="sm" w="sm"/>
          </a:ln>
        </p:spPr>
      </p:sp>
      <p:sp>
        <p:nvSpPr>
          <p:cNvPr name="TextBox 11" id="11"/>
          <p:cNvSpPr txBox="true"/>
          <p:nvPr/>
        </p:nvSpPr>
        <p:spPr>
          <a:xfrm rot="0">
            <a:off x="1169979" y="4670996"/>
            <a:ext cx="8619652" cy="3916680"/>
          </a:xfrm>
          <a:prstGeom prst="rect">
            <a:avLst/>
          </a:prstGeom>
        </p:spPr>
        <p:txBody>
          <a:bodyPr anchor="t" rtlCol="false" tIns="0" lIns="0" bIns="0" rIns="0">
            <a:spAutoFit/>
          </a:bodyPr>
          <a:lstStyle/>
          <a:p>
            <a:pPr algn="l">
              <a:lnSpc>
                <a:spcPts val="2610"/>
              </a:lnSpc>
            </a:pPr>
            <a:r>
              <a:rPr lang="en-US" sz="3000" spc="-206">
                <a:solidFill>
                  <a:srgbClr val="2463E5"/>
                </a:solidFill>
                <a:latin typeface="Nunito"/>
                <a:ea typeface="Nunito"/>
                <a:cs typeface="Nunito"/>
                <a:sym typeface="Nunito"/>
              </a:rPr>
              <a:t>  </a:t>
            </a:r>
            <a:r>
              <a:rPr lang="en-US" sz="3000" spc="-206">
                <a:solidFill>
                  <a:srgbClr val="12294E"/>
                </a:solidFill>
                <a:latin typeface="Nunito"/>
                <a:ea typeface="Nunito"/>
                <a:cs typeface="Nunito"/>
                <a:sym typeface="Nunito"/>
              </a:rPr>
              <a:t>Le projet SantéNova offre une solution moderne et efficace pour la gestion des rendez-vous médicaux, en intégrant une architecture solide avec </a:t>
            </a:r>
            <a:r>
              <a:rPr lang="en-US" sz="3000" spc="-206" b="true">
                <a:solidFill>
                  <a:srgbClr val="12294E"/>
                </a:solidFill>
                <a:latin typeface="Nunito Bold"/>
                <a:ea typeface="Nunito Bold"/>
                <a:cs typeface="Nunito Bold"/>
                <a:sym typeface="Nunito Bold"/>
              </a:rPr>
              <a:t>Spring Boot, React et MySQL.,</a:t>
            </a:r>
          </a:p>
          <a:p>
            <a:pPr algn="l">
              <a:lnSpc>
                <a:spcPts val="2610"/>
              </a:lnSpc>
            </a:pPr>
            <a:r>
              <a:rPr lang="en-US" sz="3000" spc="-206">
                <a:solidFill>
                  <a:srgbClr val="12294E"/>
                </a:solidFill>
                <a:latin typeface="Nunito"/>
                <a:ea typeface="Nunito"/>
                <a:cs typeface="Nunito"/>
                <a:sym typeface="Nunito"/>
              </a:rPr>
              <a:t> L’utilisation stratégique des Design Patterns (</a:t>
            </a:r>
            <a:r>
              <a:rPr lang="en-US" sz="3000" spc="-206" b="true">
                <a:solidFill>
                  <a:srgbClr val="12294E"/>
                </a:solidFill>
                <a:latin typeface="Nunito Bold"/>
                <a:ea typeface="Nunito Bold"/>
                <a:cs typeface="Nunito Bold"/>
                <a:sym typeface="Nunito Bold"/>
              </a:rPr>
              <a:t>Strategy, Observer, Prototype, Proxy, Adapter</a:t>
            </a:r>
            <a:r>
              <a:rPr lang="en-US" sz="3000" spc="-206">
                <a:solidFill>
                  <a:srgbClr val="12294E"/>
                </a:solidFill>
                <a:latin typeface="Nunito"/>
                <a:ea typeface="Nunito"/>
                <a:cs typeface="Nunito"/>
                <a:sym typeface="Nunito"/>
              </a:rPr>
              <a:t>) a permis d’assurer une meilleure modularité, réutilisabilité et maintenabilité du code.</a:t>
            </a:r>
          </a:p>
          <a:p>
            <a:pPr algn="l">
              <a:lnSpc>
                <a:spcPts val="2610"/>
              </a:lnSpc>
            </a:pPr>
          </a:p>
          <a:p>
            <a:pPr algn="l">
              <a:lnSpc>
                <a:spcPts val="2610"/>
              </a:lnSpc>
            </a:pPr>
            <a:r>
              <a:rPr lang="en-US" sz="3000" spc="-206">
                <a:solidFill>
                  <a:srgbClr val="12294E"/>
                </a:solidFill>
                <a:latin typeface="Nunito"/>
                <a:ea typeface="Nunito"/>
                <a:cs typeface="Nunito"/>
                <a:sym typeface="Nunito"/>
              </a:rPr>
              <a:t>    Ce projet démontre l’importance d’une conception bien pensée pour construire des applications scalables et orientées utilisateur.</a:t>
            </a:r>
          </a:p>
          <a:p>
            <a:pPr algn="l">
              <a:lnSpc>
                <a:spcPts val="2610"/>
              </a:lnSpc>
            </a:pPr>
          </a:p>
        </p:txBody>
      </p:sp>
      <p:sp>
        <p:nvSpPr>
          <p:cNvPr name="TextBox 12" id="12"/>
          <p:cNvSpPr txBox="true"/>
          <p:nvPr/>
        </p:nvSpPr>
        <p:spPr>
          <a:xfrm rot="0">
            <a:off x="5141569" y="1929050"/>
            <a:ext cx="5393954" cy="495402"/>
          </a:xfrm>
          <a:prstGeom prst="rect">
            <a:avLst/>
          </a:prstGeom>
        </p:spPr>
        <p:txBody>
          <a:bodyPr anchor="t" rtlCol="false" tIns="0" lIns="0" bIns="0" rIns="0">
            <a:spAutoFit/>
          </a:bodyPr>
          <a:lstStyle/>
          <a:p>
            <a:pPr algn="l">
              <a:lnSpc>
                <a:spcPts val="4194"/>
              </a:lnSpc>
              <a:spcBef>
                <a:spcPct val="0"/>
              </a:spcBef>
            </a:pPr>
            <a:r>
              <a:rPr lang="en-US" sz="2995" spc="-206">
                <a:solidFill>
                  <a:srgbClr val="FFFFFF"/>
                </a:solidFill>
                <a:latin typeface="Nunito"/>
                <a:ea typeface="Nunito"/>
                <a:cs typeface="Nunito"/>
                <a:sym typeface="Nunito"/>
              </a:rPr>
              <a:t>C</a:t>
            </a:r>
          </a:p>
        </p:txBody>
      </p:sp>
      <p:sp>
        <p:nvSpPr>
          <p:cNvPr name="Freeform 13" id="13"/>
          <p:cNvSpPr/>
          <p:nvPr/>
        </p:nvSpPr>
        <p:spPr>
          <a:xfrm flipH="false" flipV="false" rot="0">
            <a:off x="-2745896" y="-22569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257190" y="2721327"/>
            <a:ext cx="14698806" cy="979658"/>
          </a:xfrm>
          <a:prstGeom prst="rect">
            <a:avLst/>
          </a:prstGeom>
        </p:spPr>
        <p:txBody>
          <a:bodyPr anchor="t" rtlCol="false" tIns="0" lIns="0" bIns="0" rIns="0">
            <a:spAutoFit/>
          </a:bodyPr>
          <a:lstStyle/>
          <a:p>
            <a:pPr algn="l">
              <a:lnSpc>
                <a:spcPts val="7088"/>
              </a:lnSpc>
            </a:pPr>
            <a:r>
              <a:rPr lang="en-US" sz="8148" spc="-562" b="true">
                <a:solidFill>
                  <a:srgbClr val="12294E"/>
                </a:solidFill>
                <a:latin typeface="Nunito Bold Bold"/>
                <a:ea typeface="Nunito Bold Bold"/>
                <a:cs typeface="Nunito Bold Bold"/>
                <a:sym typeface="Nunito Bold Bold"/>
              </a:rPr>
              <a:t>Conclusion</a:t>
            </a:r>
          </a:p>
        </p:txBody>
      </p:sp>
      <p:grpSp>
        <p:nvGrpSpPr>
          <p:cNvPr name="Group 15" id="15"/>
          <p:cNvGrpSpPr/>
          <p:nvPr/>
        </p:nvGrpSpPr>
        <p:grpSpPr>
          <a:xfrm rot="0">
            <a:off x="1028700" y="2681165"/>
            <a:ext cx="802807" cy="80280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0.8</a:t>
              </a:r>
            </a:p>
          </p:txBody>
        </p:sp>
      </p:grpSp>
      <p:grpSp>
        <p:nvGrpSpPr>
          <p:cNvPr name="Group 18" id="18"/>
          <p:cNvGrpSpPr/>
          <p:nvPr/>
        </p:nvGrpSpPr>
        <p:grpSpPr>
          <a:xfrm rot="0">
            <a:off x="237387" y="61792"/>
            <a:ext cx="3789170" cy="966908"/>
            <a:chOff x="0" y="0"/>
            <a:chExt cx="2579773" cy="658298"/>
          </a:xfrm>
        </p:grpSpPr>
        <p:sp>
          <p:nvSpPr>
            <p:cNvPr name="Freeform 19" id="19"/>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8"/>
              <a:stretch>
                <a:fillRect l="-2726" t="0" r="-2726"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51271" y="-2982324"/>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378241" y="3978811"/>
            <a:ext cx="915527" cy="0"/>
          </a:xfrm>
          <a:prstGeom prst="line">
            <a:avLst/>
          </a:prstGeom>
          <a:ln cap="rnd" w="180975">
            <a:solidFill>
              <a:srgbClr val="12294E"/>
            </a:solidFill>
            <a:prstDash val="solid"/>
            <a:headEnd type="none" len="sm" w="sm"/>
            <a:tailEnd type="none" len="sm" w="sm"/>
          </a:ln>
        </p:spPr>
      </p:sp>
      <p:grpSp>
        <p:nvGrpSpPr>
          <p:cNvPr name="Group 4" id="4"/>
          <p:cNvGrpSpPr/>
          <p:nvPr/>
        </p:nvGrpSpPr>
        <p:grpSpPr>
          <a:xfrm rot="0">
            <a:off x="1028700" y="2681165"/>
            <a:ext cx="802807" cy="80280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03.</a:t>
              </a:r>
            </a:p>
          </p:txBody>
        </p:sp>
      </p:grpSp>
      <p:sp>
        <p:nvSpPr>
          <p:cNvPr name="Freeform 7" id="7"/>
          <p:cNvSpPr/>
          <p:nvPr/>
        </p:nvSpPr>
        <p:spPr>
          <a:xfrm flipH="false" flipV="false" rot="0">
            <a:off x="2708692" y="5197339"/>
            <a:ext cx="12082197" cy="4060961"/>
          </a:xfrm>
          <a:custGeom>
            <a:avLst/>
            <a:gdLst/>
            <a:ahLst/>
            <a:cxnLst/>
            <a:rect r="r" b="b" t="t" l="l"/>
            <a:pathLst>
              <a:path h="4060961" w="12082197">
                <a:moveTo>
                  <a:pt x="0" y="0"/>
                </a:moveTo>
                <a:lnTo>
                  <a:pt x="12082196" y="0"/>
                </a:lnTo>
                <a:lnTo>
                  <a:pt x="12082196" y="4060961"/>
                </a:lnTo>
                <a:lnTo>
                  <a:pt x="0" y="4060961"/>
                </a:lnTo>
                <a:lnTo>
                  <a:pt x="0" y="0"/>
                </a:lnTo>
                <a:close/>
              </a:path>
            </a:pathLst>
          </a:custGeom>
          <a:blipFill>
            <a:blip r:embed="rId4"/>
            <a:stretch>
              <a:fillRect l="0" t="0" r="0" b="0"/>
            </a:stretch>
          </a:blipFill>
        </p:spPr>
      </p:sp>
      <p:sp>
        <p:nvSpPr>
          <p:cNvPr name="TextBox 8" id="8"/>
          <p:cNvSpPr txBox="true"/>
          <p:nvPr/>
        </p:nvSpPr>
        <p:spPr>
          <a:xfrm rot="0">
            <a:off x="2257190" y="2721327"/>
            <a:ext cx="11211144" cy="979658"/>
          </a:xfrm>
          <a:prstGeom prst="rect">
            <a:avLst/>
          </a:prstGeom>
        </p:spPr>
        <p:txBody>
          <a:bodyPr anchor="t" rtlCol="false" tIns="0" lIns="0" bIns="0" rIns="0">
            <a:spAutoFit/>
          </a:bodyPr>
          <a:lstStyle/>
          <a:p>
            <a:pPr algn="l">
              <a:lnSpc>
                <a:spcPts val="7088"/>
              </a:lnSpc>
            </a:pPr>
            <a:r>
              <a:rPr lang="en-US" sz="8148" spc="-562" b="true">
                <a:solidFill>
                  <a:srgbClr val="12294E"/>
                </a:solidFill>
                <a:latin typeface="Nunito Bold Bold"/>
                <a:ea typeface="Nunito Bold Bold"/>
                <a:cs typeface="Nunito Bold Bold"/>
                <a:sym typeface="Nunito Bold Bold"/>
              </a:rPr>
              <a:t>Technologies utilisées</a:t>
            </a:r>
          </a:p>
        </p:txBody>
      </p:sp>
      <p:sp>
        <p:nvSpPr>
          <p:cNvPr name="TextBox 9" id="9"/>
          <p:cNvSpPr txBox="true"/>
          <p:nvPr/>
        </p:nvSpPr>
        <p:spPr>
          <a:xfrm rot="0">
            <a:off x="3532427" y="4255734"/>
            <a:ext cx="3227277" cy="669925"/>
          </a:xfrm>
          <a:prstGeom prst="rect">
            <a:avLst/>
          </a:prstGeom>
        </p:spPr>
        <p:txBody>
          <a:bodyPr anchor="t" rtlCol="false" tIns="0" lIns="0" bIns="0" rIns="0">
            <a:spAutoFit/>
          </a:bodyPr>
          <a:lstStyle/>
          <a:p>
            <a:pPr algn="ctr">
              <a:lnSpc>
                <a:spcPts val="5599"/>
              </a:lnSpc>
              <a:spcBef>
                <a:spcPct val="0"/>
              </a:spcBef>
            </a:pPr>
            <a:r>
              <a:rPr lang="en-US" b="true" sz="3999" spc="-275">
                <a:solidFill>
                  <a:srgbClr val="004AAD"/>
                </a:solidFill>
                <a:latin typeface="Nunito Bold"/>
                <a:ea typeface="Nunito Bold"/>
                <a:cs typeface="Nunito Bold"/>
                <a:sym typeface="Nunito Bold"/>
              </a:rPr>
              <a:t>F</a:t>
            </a:r>
            <a:r>
              <a:rPr lang="en-US" b="true" sz="3999" spc="-275">
                <a:solidFill>
                  <a:srgbClr val="004AAD"/>
                </a:solidFill>
                <a:latin typeface="Nunito Bold"/>
                <a:ea typeface="Nunito Bold"/>
                <a:cs typeface="Nunito Bold"/>
                <a:sym typeface="Nunito Bold"/>
              </a:rPr>
              <a:t>ront-End</a:t>
            </a:r>
          </a:p>
        </p:txBody>
      </p:sp>
      <p:sp>
        <p:nvSpPr>
          <p:cNvPr name="TextBox 10" id="10"/>
          <p:cNvSpPr txBox="true"/>
          <p:nvPr/>
        </p:nvSpPr>
        <p:spPr>
          <a:xfrm rot="0">
            <a:off x="7362160" y="9191625"/>
            <a:ext cx="3227277" cy="669925"/>
          </a:xfrm>
          <a:prstGeom prst="rect">
            <a:avLst/>
          </a:prstGeom>
        </p:spPr>
        <p:txBody>
          <a:bodyPr anchor="t" rtlCol="false" tIns="0" lIns="0" bIns="0" rIns="0">
            <a:spAutoFit/>
          </a:bodyPr>
          <a:lstStyle/>
          <a:p>
            <a:pPr algn="ctr">
              <a:lnSpc>
                <a:spcPts val="5599"/>
              </a:lnSpc>
              <a:spcBef>
                <a:spcPct val="0"/>
              </a:spcBef>
            </a:pPr>
            <a:r>
              <a:rPr lang="en-US" b="true" sz="3999" spc="-275">
                <a:solidFill>
                  <a:srgbClr val="004AAD"/>
                </a:solidFill>
                <a:latin typeface="Nunito Bold"/>
                <a:ea typeface="Nunito Bold"/>
                <a:cs typeface="Nunito Bold"/>
                <a:sym typeface="Nunito Bold"/>
              </a:rPr>
              <a:t>C</a:t>
            </a:r>
            <a:r>
              <a:rPr lang="en-US" b="true" sz="3999" spc="-275">
                <a:solidFill>
                  <a:srgbClr val="004AAD"/>
                </a:solidFill>
                <a:latin typeface="Nunito Bold"/>
                <a:ea typeface="Nunito Bold"/>
                <a:cs typeface="Nunito Bold"/>
                <a:sym typeface="Nunito Bold"/>
              </a:rPr>
              <a:t>ommunication</a:t>
            </a:r>
          </a:p>
        </p:txBody>
      </p:sp>
      <p:sp>
        <p:nvSpPr>
          <p:cNvPr name="TextBox 11" id="11"/>
          <p:cNvSpPr txBox="true"/>
          <p:nvPr/>
        </p:nvSpPr>
        <p:spPr>
          <a:xfrm rot="0">
            <a:off x="9708912" y="4255734"/>
            <a:ext cx="3227277" cy="669925"/>
          </a:xfrm>
          <a:prstGeom prst="rect">
            <a:avLst/>
          </a:prstGeom>
        </p:spPr>
        <p:txBody>
          <a:bodyPr anchor="t" rtlCol="false" tIns="0" lIns="0" bIns="0" rIns="0">
            <a:spAutoFit/>
          </a:bodyPr>
          <a:lstStyle/>
          <a:p>
            <a:pPr algn="ctr">
              <a:lnSpc>
                <a:spcPts val="5599"/>
              </a:lnSpc>
              <a:spcBef>
                <a:spcPct val="0"/>
              </a:spcBef>
            </a:pPr>
            <a:r>
              <a:rPr lang="en-US" b="true" sz="3999" spc="-275">
                <a:solidFill>
                  <a:srgbClr val="004AAD"/>
                </a:solidFill>
                <a:latin typeface="Nunito Bold"/>
                <a:ea typeface="Nunito Bold"/>
                <a:cs typeface="Nunito Bold"/>
                <a:sym typeface="Nunito Bold"/>
              </a:rPr>
              <a:t>Back</a:t>
            </a:r>
            <a:r>
              <a:rPr lang="en-US" b="true" sz="3999" spc="-275">
                <a:solidFill>
                  <a:srgbClr val="004AAD"/>
                </a:solidFill>
                <a:latin typeface="Nunito Bold"/>
                <a:ea typeface="Nunito Bold"/>
                <a:cs typeface="Nunito Bold"/>
                <a:sym typeface="Nunito Bold"/>
              </a:rPr>
              <a:t>-End </a:t>
            </a:r>
          </a:p>
        </p:txBody>
      </p:sp>
      <p:sp>
        <p:nvSpPr>
          <p:cNvPr name="TextBox 12" id="12"/>
          <p:cNvSpPr txBox="true"/>
          <p:nvPr/>
        </p:nvSpPr>
        <p:spPr>
          <a:xfrm rot="0">
            <a:off x="14790888" y="6892325"/>
            <a:ext cx="3227277" cy="1374775"/>
          </a:xfrm>
          <a:prstGeom prst="rect">
            <a:avLst/>
          </a:prstGeom>
        </p:spPr>
        <p:txBody>
          <a:bodyPr anchor="t" rtlCol="false" tIns="0" lIns="0" bIns="0" rIns="0">
            <a:spAutoFit/>
          </a:bodyPr>
          <a:lstStyle/>
          <a:p>
            <a:pPr algn="ctr">
              <a:lnSpc>
                <a:spcPts val="5599"/>
              </a:lnSpc>
              <a:spcBef>
                <a:spcPct val="0"/>
              </a:spcBef>
            </a:pPr>
            <a:r>
              <a:rPr lang="en-US" b="true" sz="3999" spc="-275">
                <a:solidFill>
                  <a:srgbClr val="004AAD"/>
                </a:solidFill>
                <a:latin typeface="Nunito Bold"/>
                <a:ea typeface="Nunito Bold"/>
                <a:cs typeface="Nunito Bold"/>
                <a:sym typeface="Nunito Bold"/>
              </a:rPr>
              <a:t>Base de d</a:t>
            </a:r>
            <a:r>
              <a:rPr lang="en-US" b="true" sz="3999" spc="-275">
                <a:solidFill>
                  <a:srgbClr val="004AAD"/>
                </a:solidFill>
                <a:latin typeface="Nunito Bold"/>
                <a:ea typeface="Nunito Bold"/>
                <a:cs typeface="Nunito Bold"/>
                <a:sym typeface="Nunito Bold"/>
              </a:rPr>
              <a:t>onnées</a:t>
            </a:r>
          </a:p>
        </p:txBody>
      </p:sp>
      <p:grpSp>
        <p:nvGrpSpPr>
          <p:cNvPr name="Group 13" id="13"/>
          <p:cNvGrpSpPr/>
          <p:nvPr/>
        </p:nvGrpSpPr>
        <p:grpSpPr>
          <a:xfrm rot="0">
            <a:off x="362605" y="186589"/>
            <a:ext cx="3789170" cy="966908"/>
            <a:chOff x="0" y="0"/>
            <a:chExt cx="2579773" cy="658298"/>
          </a:xfrm>
        </p:grpSpPr>
        <p:sp>
          <p:nvSpPr>
            <p:cNvPr name="Freeform 14" id="14"/>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5"/>
              <a:stretch>
                <a:fillRect l="-2726" t="0" r="-2726"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51271" y="-2982324"/>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378241" y="3978811"/>
            <a:ext cx="915527" cy="0"/>
          </a:xfrm>
          <a:prstGeom prst="line">
            <a:avLst/>
          </a:prstGeom>
          <a:ln cap="rnd" w="180975">
            <a:solidFill>
              <a:srgbClr val="12294E"/>
            </a:solidFill>
            <a:prstDash val="solid"/>
            <a:headEnd type="none" len="sm" w="sm"/>
            <a:tailEnd type="none" len="sm" w="sm"/>
          </a:ln>
        </p:spPr>
      </p:sp>
      <p:grpSp>
        <p:nvGrpSpPr>
          <p:cNvPr name="Group 4" id="4"/>
          <p:cNvGrpSpPr/>
          <p:nvPr/>
        </p:nvGrpSpPr>
        <p:grpSpPr>
          <a:xfrm rot="0">
            <a:off x="1028700" y="2681165"/>
            <a:ext cx="802807" cy="80280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04.</a:t>
              </a:r>
            </a:p>
          </p:txBody>
        </p:sp>
      </p:grpSp>
      <p:grpSp>
        <p:nvGrpSpPr>
          <p:cNvPr name="Group 7" id="7"/>
          <p:cNvGrpSpPr/>
          <p:nvPr/>
        </p:nvGrpSpPr>
        <p:grpSpPr>
          <a:xfrm rot="0">
            <a:off x="5529799" y="4507050"/>
            <a:ext cx="7228402" cy="5246370"/>
            <a:chOff x="0" y="0"/>
            <a:chExt cx="2899410" cy="2104390"/>
          </a:xfrm>
        </p:grpSpPr>
        <p:sp>
          <p:nvSpPr>
            <p:cNvPr name="Freeform 8" id="8"/>
            <p:cNvSpPr/>
            <p:nvPr/>
          </p:nvSpPr>
          <p:spPr>
            <a:xfrm flipH="false" flipV="false" rot="0">
              <a:off x="13970" y="-1270"/>
              <a:ext cx="2903220" cy="2115820"/>
            </a:xfrm>
            <a:custGeom>
              <a:avLst/>
              <a:gdLst/>
              <a:ahLst/>
              <a:cxnLst/>
              <a:rect r="r" b="b" t="t" l="l"/>
              <a:pathLst>
                <a:path h="2115820" w="2903220">
                  <a:moveTo>
                    <a:pt x="2881630" y="800100"/>
                  </a:moveTo>
                  <a:cubicBezTo>
                    <a:pt x="2880360" y="624840"/>
                    <a:pt x="2870200" y="412750"/>
                    <a:pt x="2870200" y="222250"/>
                  </a:cubicBezTo>
                  <a:cubicBezTo>
                    <a:pt x="2870200" y="170180"/>
                    <a:pt x="2868930" y="66040"/>
                    <a:pt x="2862580" y="13970"/>
                  </a:cubicBezTo>
                  <a:cubicBezTo>
                    <a:pt x="2710180" y="13970"/>
                    <a:pt x="2546350" y="1270"/>
                    <a:pt x="2392680" y="1270"/>
                  </a:cubicBezTo>
                  <a:cubicBezTo>
                    <a:pt x="1593850" y="3810"/>
                    <a:pt x="802640" y="0"/>
                    <a:pt x="5080" y="1270"/>
                  </a:cubicBezTo>
                  <a:cubicBezTo>
                    <a:pt x="5080" y="171450"/>
                    <a:pt x="0" y="360680"/>
                    <a:pt x="1270" y="530860"/>
                  </a:cubicBezTo>
                  <a:cubicBezTo>
                    <a:pt x="3810" y="848360"/>
                    <a:pt x="7620" y="1167130"/>
                    <a:pt x="7620" y="1484630"/>
                  </a:cubicBezTo>
                  <a:cubicBezTo>
                    <a:pt x="7620" y="1638300"/>
                    <a:pt x="6350" y="1790700"/>
                    <a:pt x="13970" y="1944370"/>
                  </a:cubicBezTo>
                  <a:cubicBezTo>
                    <a:pt x="16510" y="1993900"/>
                    <a:pt x="19050" y="2042160"/>
                    <a:pt x="24130" y="2091690"/>
                  </a:cubicBezTo>
                  <a:cubicBezTo>
                    <a:pt x="191770" y="2094230"/>
                    <a:pt x="358140" y="2098040"/>
                    <a:pt x="525780" y="2103120"/>
                  </a:cubicBezTo>
                  <a:cubicBezTo>
                    <a:pt x="971550" y="2115820"/>
                    <a:pt x="1404620" y="2095500"/>
                    <a:pt x="1864360" y="2104390"/>
                  </a:cubicBezTo>
                  <a:cubicBezTo>
                    <a:pt x="2211070" y="2110740"/>
                    <a:pt x="2551430" y="2091690"/>
                    <a:pt x="2898140" y="2091690"/>
                  </a:cubicBezTo>
                  <a:cubicBezTo>
                    <a:pt x="2898140" y="2075180"/>
                    <a:pt x="2899410" y="1978660"/>
                    <a:pt x="2900680" y="1962150"/>
                  </a:cubicBezTo>
                  <a:cubicBezTo>
                    <a:pt x="2903220" y="1863090"/>
                    <a:pt x="2889250" y="1677670"/>
                    <a:pt x="2890520" y="1578610"/>
                  </a:cubicBezTo>
                  <a:cubicBezTo>
                    <a:pt x="2896870" y="1170940"/>
                    <a:pt x="2884170" y="1151890"/>
                    <a:pt x="2881630" y="800100"/>
                  </a:cubicBezTo>
                  <a:close/>
                </a:path>
              </a:pathLst>
            </a:custGeom>
            <a:blipFill>
              <a:blip r:embed="rId4"/>
              <a:stretch>
                <a:fillRect l="-1896" t="-12" r="-1897" b="-12"/>
              </a:stretch>
            </a:blipFill>
          </p:spPr>
        </p:sp>
      </p:grpSp>
      <p:sp>
        <p:nvSpPr>
          <p:cNvPr name="TextBox 9" id="9"/>
          <p:cNvSpPr txBox="true"/>
          <p:nvPr/>
        </p:nvSpPr>
        <p:spPr>
          <a:xfrm rot="0">
            <a:off x="2257190" y="2721327"/>
            <a:ext cx="14698806" cy="979658"/>
          </a:xfrm>
          <a:prstGeom prst="rect">
            <a:avLst/>
          </a:prstGeom>
        </p:spPr>
        <p:txBody>
          <a:bodyPr anchor="t" rtlCol="false" tIns="0" lIns="0" bIns="0" rIns="0">
            <a:spAutoFit/>
          </a:bodyPr>
          <a:lstStyle/>
          <a:p>
            <a:pPr algn="l">
              <a:lnSpc>
                <a:spcPts val="7088"/>
              </a:lnSpc>
            </a:pPr>
            <a:r>
              <a:rPr lang="en-US" sz="8148" spc="-562" b="true">
                <a:solidFill>
                  <a:srgbClr val="12294E"/>
                </a:solidFill>
                <a:latin typeface="Nunito Bold Bold"/>
                <a:ea typeface="Nunito Bold Bold"/>
                <a:cs typeface="Nunito Bold Bold"/>
                <a:sym typeface="Nunito Bold Bold"/>
              </a:rPr>
              <a:t> D</a:t>
            </a:r>
            <a:r>
              <a:rPr lang="en-US" sz="8148" spc="-562" b="true">
                <a:solidFill>
                  <a:srgbClr val="12294E"/>
                </a:solidFill>
                <a:latin typeface="Nunito Bold Bold"/>
                <a:ea typeface="Nunito Bold Bold"/>
                <a:cs typeface="Nunito Bold Bold"/>
                <a:sym typeface="Nunito Bold Bold"/>
              </a:rPr>
              <a:t>iagramme d</a:t>
            </a:r>
            <a:r>
              <a:rPr lang="en-US" sz="8148" spc="-562" b="true">
                <a:solidFill>
                  <a:srgbClr val="12294E"/>
                </a:solidFill>
                <a:latin typeface="Nunito Bold Bold"/>
                <a:ea typeface="Nunito Bold Bold"/>
                <a:cs typeface="Nunito Bold Bold"/>
                <a:sym typeface="Nunito Bold Bold"/>
              </a:rPr>
              <a:t>e cas d’utilisation</a:t>
            </a:r>
          </a:p>
        </p:txBody>
      </p:sp>
      <p:grpSp>
        <p:nvGrpSpPr>
          <p:cNvPr name="Group 10" id="10"/>
          <p:cNvGrpSpPr/>
          <p:nvPr/>
        </p:nvGrpSpPr>
        <p:grpSpPr>
          <a:xfrm rot="0">
            <a:off x="207644" y="186589"/>
            <a:ext cx="3789170" cy="966908"/>
            <a:chOff x="0" y="0"/>
            <a:chExt cx="2579773" cy="658298"/>
          </a:xfrm>
        </p:grpSpPr>
        <p:sp>
          <p:nvSpPr>
            <p:cNvPr name="Freeform 11" id="11"/>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5"/>
              <a:stretch>
                <a:fillRect l="-2726" t="0" r="-2726"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51271" y="-2982324"/>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378241" y="3978811"/>
            <a:ext cx="915527" cy="0"/>
          </a:xfrm>
          <a:prstGeom prst="line">
            <a:avLst/>
          </a:prstGeom>
          <a:ln cap="rnd" w="180975">
            <a:solidFill>
              <a:srgbClr val="12294E"/>
            </a:solidFill>
            <a:prstDash val="solid"/>
            <a:headEnd type="none" len="sm" w="sm"/>
            <a:tailEnd type="none" len="sm" w="sm"/>
          </a:ln>
        </p:spPr>
      </p:sp>
      <p:grpSp>
        <p:nvGrpSpPr>
          <p:cNvPr name="Group 4" id="4"/>
          <p:cNvGrpSpPr/>
          <p:nvPr/>
        </p:nvGrpSpPr>
        <p:grpSpPr>
          <a:xfrm rot="0">
            <a:off x="1028700" y="2681165"/>
            <a:ext cx="802807" cy="80280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05.</a:t>
              </a:r>
            </a:p>
          </p:txBody>
        </p:sp>
      </p:grpSp>
      <p:grpSp>
        <p:nvGrpSpPr>
          <p:cNvPr name="Group 7" id="7"/>
          <p:cNvGrpSpPr/>
          <p:nvPr/>
        </p:nvGrpSpPr>
        <p:grpSpPr>
          <a:xfrm rot="0">
            <a:off x="3826999" y="4322409"/>
            <a:ext cx="9608219" cy="5246370"/>
            <a:chOff x="0" y="0"/>
            <a:chExt cx="3853987" cy="2104390"/>
          </a:xfrm>
        </p:grpSpPr>
        <p:sp>
          <p:nvSpPr>
            <p:cNvPr name="Freeform 8" id="8"/>
            <p:cNvSpPr/>
            <p:nvPr/>
          </p:nvSpPr>
          <p:spPr>
            <a:xfrm flipH="false" flipV="false" rot="0">
              <a:off x="18569" y="-1270"/>
              <a:ext cx="3853197" cy="2115820"/>
            </a:xfrm>
            <a:custGeom>
              <a:avLst/>
              <a:gdLst/>
              <a:ahLst/>
              <a:cxnLst/>
              <a:rect r="r" b="b" t="t" l="l"/>
              <a:pathLst>
                <a:path h="2115820" w="3853197">
                  <a:moveTo>
                    <a:pt x="3830353" y="800100"/>
                  </a:moveTo>
                  <a:cubicBezTo>
                    <a:pt x="3828665" y="624840"/>
                    <a:pt x="3815160" y="412750"/>
                    <a:pt x="3815160" y="222250"/>
                  </a:cubicBezTo>
                  <a:cubicBezTo>
                    <a:pt x="3815160" y="170180"/>
                    <a:pt x="3813472" y="66040"/>
                    <a:pt x="3805031" y="13970"/>
                  </a:cubicBezTo>
                  <a:cubicBezTo>
                    <a:pt x="3602456" y="13970"/>
                    <a:pt x="3384689" y="1270"/>
                    <a:pt x="3180425" y="1270"/>
                  </a:cubicBezTo>
                  <a:cubicBezTo>
                    <a:pt x="2118596" y="3810"/>
                    <a:pt x="1066895" y="0"/>
                    <a:pt x="6753" y="1270"/>
                  </a:cubicBezTo>
                  <a:cubicBezTo>
                    <a:pt x="6753" y="171450"/>
                    <a:pt x="0" y="360680"/>
                    <a:pt x="1688" y="530860"/>
                  </a:cubicBezTo>
                  <a:cubicBezTo>
                    <a:pt x="5065" y="848360"/>
                    <a:pt x="10129" y="1167130"/>
                    <a:pt x="10129" y="1484630"/>
                  </a:cubicBezTo>
                  <a:cubicBezTo>
                    <a:pt x="10129" y="1638300"/>
                    <a:pt x="8441" y="1790700"/>
                    <a:pt x="18570" y="1944370"/>
                  </a:cubicBezTo>
                  <a:cubicBezTo>
                    <a:pt x="21946" y="1993900"/>
                    <a:pt x="25322" y="2042160"/>
                    <a:pt x="32075" y="2091690"/>
                  </a:cubicBezTo>
                  <a:cubicBezTo>
                    <a:pt x="254907" y="2094230"/>
                    <a:pt x="476051" y="2098040"/>
                    <a:pt x="698884" y="2103120"/>
                  </a:cubicBezTo>
                  <a:cubicBezTo>
                    <a:pt x="1291415" y="2115820"/>
                    <a:pt x="1867065" y="2095500"/>
                    <a:pt x="2478166" y="2104390"/>
                  </a:cubicBezTo>
                  <a:cubicBezTo>
                    <a:pt x="2939024" y="2110740"/>
                    <a:pt x="3391441" y="2091690"/>
                    <a:pt x="3848117" y="2091690"/>
                  </a:cubicBezTo>
                  <a:cubicBezTo>
                    <a:pt x="3848117" y="2075180"/>
                    <a:pt x="3849388" y="1978660"/>
                    <a:pt x="3850658" y="1962150"/>
                  </a:cubicBezTo>
                  <a:cubicBezTo>
                    <a:pt x="3853197" y="1863090"/>
                    <a:pt x="3839228" y="1677670"/>
                    <a:pt x="3840497" y="1578610"/>
                  </a:cubicBezTo>
                  <a:cubicBezTo>
                    <a:pt x="3846847" y="1170940"/>
                    <a:pt x="3833729" y="1151890"/>
                    <a:pt x="3830353" y="800100"/>
                  </a:cubicBezTo>
                  <a:close/>
                </a:path>
              </a:pathLst>
            </a:custGeom>
            <a:blipFill>
              <a:blip r:embed="rId4"/>
              <a:stretch>
                <a:fillRect l="-519" t="-570" r="-270" b="-570"/>
              </a:stretch>
            </a:blipFill>
          </p:spPr>
        </p:sp>
      </p:grpSp>
      <p:sp>
        <p:nvSpPr>
          <p:cNvPr name="TextBox 9" id="9"/>
          <p:cNvSpPr txBox="true"/>
          <p:nvPr/>
        </p:nvSpPr>
        <p:spPr>
          <a:xfrm rot="0">
            <a:off x="2257190" y="2721327"/>
            <a:ext cx="14698806" cy="979658"/>
          </a:xfrm>
          <a:prstGeom prst="rect">
            <a:avLst/>
          </a:prstGeom>
        </p:spPr>
        <p:txBody>
          <a:bodyPr anchor="t" rtlCol="false" tIns="0" lIns="0" bIns="0" rIns="0">
            <a:spAutoFit/>
          </a:bodyPr>
          <a:lstStyle/>
          <a:p>
            <a:pPr algn="l">
              <a:lnSpc>
                <a:spcPts val="7088"/>
              </a:lnSpc>
            </a:pPr>
            <a:r>
              <a:rPr lang="en-US" sz="8148" spc="-562" b="true">
                <a:solidFill>
                  <a:srgbClr val="12294E"/>
                </a:solidFill>
                <a:latin typeface="Nunito Bold Bold"/>
                <a:ea typeface="Nunito Bold Bold"/>
                <a:cs typeface="Nunito Bold Bold"/>
                <a:sym typeface="Nunito Bold Bold"/>
              </a:rPr>
              <a:t> D</a:t>
            </a:r>
            <a:r>
              <a:rPr lang="en-US" sz="8148" spc="-562" b="true">
                <a:solidFill>
                  <a:srgbClr val="12294E"/>
                </a:solidFill>
                <a:latin typeface="Nunito Bold Bold"/>
                <a:ea typeface="Nunito Bold Bold"/>
                <a:cs typeface="Nunito Bold Bold"/>
                <a:sym typeface="Nunito Bold Bold"/>
              </a:rPr>
              <a:t>iagramme d</a:t>
            </a:r>
            <a:r>
              <a:rPr lang="en-US" sz="8148" spc="-562" b="true">
                <a:solidFill>
                  <a:srgbClr val="12294E"/>
                </a:solidFill>
                <a:latin typeface="Nunito Bold Bold"/>
                <a:ea typeface="Nunito Bold Bold"/>
                <a:cs typeface="Nunito Bold Bold"/>
                <a:sym typeface="Nunito Bold Bold"/>
              </a:rPr>
              <a:t>e classe</a:t>
            </a:r>
          </a:p>
        </p:txBody>
      </p:sp>
      <p:grpSp>
        <p:nvGrpSpPr>
          <p:cNvPr name="Group 10" id="10"/>
          <p:cNvGrpSpPr/>
          <p:nvPr/>
        </p:nvGrpSpPr>
        <p:grpSpPr>
          <a:xfrm rot="0">
            <a:off x="152400" y="214192"/>
            <a:ext cx="3789170" cy="966908"/>
            <a:chOff x="0" y="0"/>
            <a:chExt cx="2579773" cy="658298"/>
          </a:xfrm>
        </p:grpSpPr>
        <p:sp>
          <p:nvSpPr>
            <p:cNvPr name="Freeform 11" id="11"/>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5"/>
              <a:stretch>
                <a:fillRect l="-2726" t="0" r="-2726"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13610758" y="7760058"/>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13628" y="-325655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627492" y="6888282"/>
            <a:ext cx="10060535" cy="10060535"/>
          </a:xfrm>
          <a:custGeom>
            <a:avLst/>
            <a:gdLst/>
            <a:ahLst/>
            <a:cxnLst/>
            <a:rect r="r" b="b" t="t" l="l"/>
            <a:pathLst>
              <a:path h="10060535" w="10060535">
                <a:moveTo>
                  <a:pt x="0" y="0"/>
                </a:moveTo>
                <a:lnTo>
                  <a:pt x="10060534" y="0"/>
                </a:lnTo>
                <a:lnTo>
                  <a:pt x="10060534" y="10060535"/>
                </a:lnTo>
                <a:lnTo>
                  <a:pt x="0" y="100605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394688" y="6600112"/>
            <a:ext cx="3608246" cy="3608231"/>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t="0" r="-25046" b="0"/>
              </a:stretch>
            </a:blipFill>
          </p:spPr>
        </p:sp>
      </p:grpSp>
      <p:grpSp>
        <p:nvGrpSpPr>
          <p:cNvPr name="Group 8" id="8"/>
          <p:cNvGrpSpPr>
            <a:grpSpLocks noChangeAspect="true"/>
          </p:cNvGrpSpPr>
          <p:nvPr/>
        </p:nvGrpSpPr>
        <p:grpSpPr>
          <a:xfrm rot="0">
            <a:off x="7433042" y="6600112"/>
            <a:ext cx="3608246" cy="3608231"/>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5046" t="0" r="-25046" b="0"/>
              </a:stretch>
            </a:blipFill>
          </p:spPr>
        </p:sp>
      </p:grpSp>
      <p:grpSp>
        <p:nvGrpSpPr>
          <p:cNvPr name="Group 10" id="10"/>
          <p:cNvGrpSpPr>
            <a:grpSpLocks noChangeAspect="true"/>
          </p:cNvGrpSpPr>
          <p:nvPr/>
        </p:nvGrpSpPr>
        <p:grpSpPr>
          <a:xfrm rot="0">
            <a:off x="13048744" y="6600112"/>
            <a:ext cx="3608246" cy="3608231"/>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25046" t="0" r="-25046" b="0"/>
              </a:stretch>
            </a:blipFill>
          </p:spPr>
        </p:sp>
      </p:grpSp>
      <p:grpSp>
        <p:nvGrpSpPr>
          <p:cNvPr name="Group 12" id="12"/>
          <p:cNvGrpSpPr/>
          <p:nvPr/>
        </p:nvGrpSpPr>
        <p:grpSpPr>
          <a:xfrm rot="0">
            <a:off x="3771365" y="7760058"/>
            <a:ext cx="3445185" cy="1399168"/>
            <a:chOff x="0" y="0"/>
            <a:chExt cx="1626109" cy="660400"/>
          </a:xfrm>
        </p:grpSpPr>
        <p:sp>
          <p:nvSpPr>
            <p:cNvPr name="Freeform 13" id="13"/>
            <p:cNvSpPr/>
            <p:nvPr/>
          </p:nvSpPr>
          <p:spPr>
            <a:xfrm flipH="false" flipV="false" rot="0">
              <a:off x="0" y="0"/>
              <a:ext cx="1626109" cy="660400"/>
            </a:xfrm>
            <a:custGeom>
              <a:avLst/>
              <a:gdLst/>
              <a:ahLst/>
              <a:cxnLst/>
              <a:rect r="r" b="b" t="t" l="l"/>
              <a:pathLst>
                <a:path h="660400" w="1626109">
                  <a:moveTo>
                    <a:pt x="1501649" y="660400"/>
                  </a:moveTo>
                  <a:lnTo>
                    <a:pt x="124460" y="660400"/>
                  </a:lnTo>
                  <a:cubicBezTo>
                    <a:pt x="55880" y="660400"/>
                    <a:pt x="0" y="604520"/>
                    <a:pt x="0" y="535940"/>
                  </a:cubicBezTo>
                  <a:lnTo>
                    <a:pt x="0" y="124460"/>
                  </a:lnTo>
                  <a:cubicBezTo>
                    <a:pt x="0" y="55880"/>
                    <a:pt x="55880" y="0"/>
                    <a:pt x="124460" y="0"/>
                  </a:cubicBezTo>
                  <a:lnTo>
                    <a:pt x="1501649" y="0"/>
                  </a:lnTo>
                  <a:cubicBezTo>
                    <a:pt x="1570229" y="0"/>
                    <a:pt x="1626109" y="55880"/>
                    <a:pt x="1626109" y="124460"/>
                  </a:cubicBezTo>
                  <a:lnTo>
                    <a:pt x="1626109" y="535940"/>
                  </a:lnTo>
                  <a:cubicBezTo>
                    <a:pt x="1626109" y="604520"/>
                    <a:pt x="1570229" y="660400"/>
                    <a:pt x="1501649" y="660400"/>
                  </a:cubicBezTo>
                  <a:close/>
                </a:path>
              </a:pathLst>
            </a:custGeom>
            <a:solidFill>
              <a:srgbClr val="12294E">
                <a:alpha val="84706"/>
              </a:srgbClr>
            </a:solidFill>
          </p:spPr>
        </p:sp>
      </p:grpSp>
      <p:grpSp>
        <p:nvGrpSpPr>
          <p:cNvPr name="Group 14" id="14"/>
          <p:cNvGrpSpPr/>
          <p:nvPr/>
        </p:nvGrpSpPr>
        <p:grpSpPr>
          <a:xfrm rot="0">
            <a:off x="9033832" y="7760058"/>
            <a:ext cx="3445185" cy="1399168"/>
            <a:chOff x="0" y="0"/>
            <a:chExt cx="1626109" cy="660400"/>
          </a:xfrm>
        </p:grpSpPr>
        <p:sp>
          <p:nvSpPr>
            <p:cNvPr name="Freeform 15" id="15"/>
            <p:cNvSpPr/>
            <p:nvPr/>
          </p:nvSpPr>
          <p:spPr>
            <a:xfrm flipH="false" flipV="false" rot="0">
              <a:off x="0" y="0"/>
              <a:ext cx="1626109" cy="660400"/>
            </a:xfrm>
            <a:custGeom>
              <a:avLst/>
              <a:gdLst/>
              <a:ahLst/>
              <a:cxnLst/>
              <a:rect r="r" b="b" t="t" l="l"/>
              <a:pathLst>
                <a:path h="660400" w="1626109">
                  <a:moveTo>
                    <a:pt x="1501649" y="660400"/>
                  </a:moveTo>
                  <a:lnTo>
                    <a:pt x="124460" y="660400"/>
                  </a:lnTo>
                  <a:cubicBezTo>
                    <a:pt x="55880" y="660400"/>
                    <a:pt x="0" y="604520"/>
                    <a:pt x="0" y="535940"/>
                  </a:cubicBezTo>
                  <a:lnTo>
                    <a:pt x="0" y="124460"/>
                  </a:lnTo>
                  <a:cubicBezTo>
                    <a:pt x="0" y="55880"/>
                    <a:pt x="55880" y="0"/>
                    <a:pt x="124460" y="0"/>
                  </a:cubicBezTo>
                  <a:lnTo>
                    <a:pt x="1501649" y="0"/>
                  </a:lnTo>
                  <a:cubicBezTo>
                    <a:pt x="1570229" y="0"/>
                    <a:pt x="1626109" y="55880"/>
                    <a:pt x="1626109" y="124460"/>
                  </a:cubicBezTo>
                  <a:lnTo>
                    <a:pt x="1626109" y="535940"/>
                  </a:lnTo>
                  <a:cubicBezTo>
                    <a:pt x="1626109" y="604520"/>
                    <a:pt x="1570229" y="660400"/>
                    <a:pt x="1501649" y="660400"/>
                  </a:cubicBezTo>
                  <a:close/>
                </a:path>
              </a:pathLst>
            </a:custGeom>
            <a:solidFill>
              <a:srgbClr val="12294E">
                <a:alpha val="84706"/>
              </a:srgbClr>
            </a:solidFill>
          </p:spPr>
        </p:sp>
      </p:grpSp>
      <p:grpSp>
        <p:nvGrpSpPr>
          <p:cNvPr name="Group 16" id="16"/>
          <p:cNvGrpSpPr/>
          <p:nvPr/>
        </p:nvGrpSpPr>
        <p:grpSpPr>
          <a:xfrm rot="0">
            <a:off x="14205534" y="7760058"/>
            <a:ext cx="4014913" cy="1399168"/>
            <a:chOff x="0" y="0"/>
            <a:chExt cx="1895018" cy="660400"/>
          </a:xfrm>
        </p:grpSpPr>
        <p:sp>
          <p:nvSpPr>
            <p:cNvPr name="Freeform 17" id="17"/>
            <p:cNvSpPr/>
            <p:nvPr/>
          </p:nvSpPr>
          <p:spPr>
            <a:xfrm flipH="false" flipV="false" rot="0">
              <a:off x="0" y="0"/>
              <a:ext cx="1895018" cy="660400"/>
            </a:xfrm>
            <a:custGeom>
              <a:avLst/>
              <a:gdLst/>
              <a:ahLst/>
              <a:cxnLst/>
              <a:rect r="r" b="b" t="t" l="l"/>
              <a:pathLst>
                <a:path h="660400" w="1895018">
                  <a:moveTo>
                    <a:pt x="1770558" y="660400"/>
                  </a:moveTo>
                  <a:lnTo>
                    <a:pt x="124460" y="660400"/>
                  </a:lnTo>
                  <a:cubicBezTo>
                    <a:pt x="55880" y="660400"/>
                    <a:pt x="0" y="604520"/>
                    <a:pt x="0" y="535940"/>
                  </a:cubicBezTo>
                  <a:lnTo>
                    <a:pt x="0" y="124460"/>
                  </a:lnTo>
                  <a:cubicBezTo>
                    <a:pt x="0" y="55880"/>
                    <a:pt x="55880" y="0"/>
                    <a:pt x="124460" y="0"/>
                  </a:cubicBezTo>
                  <a:lnTo>
                    <a:pt x="1770558" y="0"/>
                  </a:lnTo>
                  <a:cubicBezTo>
                    <a:pt x="1839138" y="0"/>
                    <a:pt x="1895018" y="55880"/>
                    <a:pt x="1895018" y="124460"/>
                  </a:cubicBezTo>
                  <a:lnTo>
                    <a:pt x="1895018" y="535940"/>
                  </a:lnTo>
                  <a:cubicBezTo>
                    <a:pt x="1895018" y="604520"/>
                    <a:pt x="1839138" y="660400"/>
                    <a:pt x="1770558" y="660400"/>
                  </a:cubicBezTo>
                  <a:close/>
                </a:path>
              </a:pathLst>
            </a:custGeom>
            <a:solidFill>
              <a:srgbClr val="12294E">
                <a:alpha val="84706"/>
              </a:srgbClr>
            </a:solidFill>
          </p:spPr>
        </p:sp>
      </p:grpSp>
      <p:sp>
        <p:nvSpPr>
          <p:cNvPr name="AutoShape 18" id="18"/>
          <p:cNvSpPr/>
          <p:nvPr/>
        </p:nvSpPr>
        <p:spPr>
          <a:xfrm rot="0">
            <a:off x="1795358" y="4296526"/>
            <a:ext cx="915527" cy="0"/>
          </a:xfrm>
          <a:prstGeom prst="line">
            <a:avLst/>
          </a:prstGeom>
          <a:ln cap="rnd" w="180975">
            <a:solidFill>
              <a:srgbClr val="12294E"/>
            </a:solidFill>
            <a:prstDash val="solid"/>
            <a:headEnd type="none" len="sm" w="sm"/>
            <a:tailEnd type="none" len="sm" w="sm"/>
          </a:ln>
        </p:spPr>
      </p:sp>
      <p:sp>
        <p:nvSpPr>
          <p:cNvPr name="Freeform 19" id="19"/>
          <p:cNvSpPr/>
          <p:nvPr/>
        </p:nvSpPr>
        <p:spPr>
          <a:xfrm flipH="false" flipV="false" rot="0">
            <a:off x="13828122" y="1549437"/>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20" id="20"/>
          <p:cNvSpPr/>
          <p:nvPr/>
        </p:nvSpPr>
        <p:spPr>
          <a:xfrm rot="0">
            <a:off x="8011265" y="2577894"/>
            <a:ext cx="5328689" cy="0"/>
          </a:xfrm>
          <a:prstGeom prst="line">
            <a:avLst/>
          </a:prstGeom>
          <a:ln cap="flat" w="9525">
            <a:solidFill>
              <a:srgbClr val="12294E"/>
            </a:solidFill>
            <a:prstDash val="solid"/>
            <a:headEnd type="none" len="sm" w="sm"/>
            <a:tailEnd type="none" len="sm" w="sm"/>
          </a:ln>
        </p:spPr>
      </p:sp>
      <p:sp>
        <p:nvSpPr>
          <p:cNvPr name="Freeform 21" id="21"/>
          <p:cNvSpPr/>
          <p:nvPr/>
        </p:nvSpPr>
        <p:spPr>
          <a:xfrm flipH="false" flipV="false" rot="-5400000">
            <a:off x="188366" y="8883683"/>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5400000">
            <a:off x="15735235" y="1043740"/>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3" id="23"/>
          <p:cNvGrpSpPr/>
          <p:nvPr/>
        </p:nvGrpSpPr>
        <p:grpSpPr>
          <a:xfrm rot="0">
            <a:off x="1606783" y="2826969"/>
            <a:ext cx="802807" cy="80280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ea typeface="Nunito"/>
                  <a:cs typeface="Nunito"/>
                  <a:sym typeface="Nunito"/>
                </a:rPr>
                <a:t>06.</a:t>
              </a:r>
            </a:p>
          </p:txBody>
        </p:sp>
      </p:grpSp>
      <p:grpSp>
        <p:nvGrpSpPr>
          <p:cNvPr name="Group 26" id="26"/>
          <p:cNvGrpSpPr/>
          <p:nvPr/>
        </p:nvGrpSpPr>
        <p:grpSpPr>
          <a:xfrm rot="0">
            <a:off x="0" y="193322"/>
            <a:ext cx="3789170" cy="966908"/>
            <a:chOff x="0" y="0"/>
            <a:chExt cx="2579773" cy="658298"/>
          </a:xfrm>
        </p:grpSpPr>
        <p:sp>
          <p:nvSpPr>
            <p:cNvPr name="Freeform 27" id="27"/>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13"/>
              <a:stretch>
                <a:fillRect l="-2726" t="0" r="-2726" b="0"/>
              </a:stretch>
            </a:blipFill>
          </p:spPr>
        </p:sp>
      </p:grpSp>
      <p:sp>
        <p:nvSpPr>
          <p:cNvPr name="TextBox 28" id="28"/>
          <p:cNvSpPr txBox="true"/>
          <p:nvPr/>
        </p:nvSpPr>
        <p:spPr>
          <a:xfrm rot="0">
            <a:off x="4340140" y="8188129"/>
            <a:ext cx="3446138" cy="495402"/>
          </a:xfrm>
          <a:prstGeom prst="rect">
            <a:avLst/>
          </a:prstGeom>
        </p:spPr>
        <p:txBody>
          <a:bodyPr anchor="t" rtlCol="false" tIns="0" lIns="0" bIns="0" rIns="0">
            <a:spAutoFit/>
          </a:bodyPr>
          <a:lstStyle/>
          <a:p>
            <a:pPr algn="l">
              <a:lnSpc>
                <a:spcPts val="4194"/>
              </a:lnSpc>
            </a:pPr>
            <a:r>
              <a:rPr lang="en-US" sz="2995" spc="-206">
                <a:solidFill>
                  <a:srgbClr val="FFFFFF"/>
                </a:solidFill>
                <a:latin typeface="Nunito"/>
                <a:ea typeface="Nunito"/>
                <a:cs typeface="Nunito"/>
                <a:sym typeface="Nunito"/>
              </a:rPr>
              <a:t>Patient</a:t>
            </a:r>
          </a:p>
        </p:txBody>
      </p:sp>
      <p:sp>
        <p:nvSpPr>
          <p:cNvPr name="TextBox 29" id="29"/>
          <p:cNvSpPr txBox="true"/>
          <p:nvPr/>
        </p:nvSpPr>
        <p:spPr>
          <a:xfrm rot="0">
            <a:off x="14790460" y="8283944"/>
            <a:ext cx="3185408" cy="495402"/>
          </a:xfrm>
          <a:prstGeom prst="rect">
            <a:avLst/>
          </a:prstGeom>
        </p:spPr>
        <p:txBody>
          <a:bodyPr anchor="t" rtlCol="false" tIns="0" lIns="0" bIns="0" rIns="0">
            <a:spAutoFit/>
          </a:bodyPr>
          <a:lstStyle/>
          <a:p>
            <a:pPr algn="l">
              <a:lnSpc>
                <a:spcPts val="4194"/>
              </a:lnSpc>
            </a:pPr>
            <a:r>
              <a:rPr lang="en-US" sz="2995" spc="-206">
                <a:solidFill>
                  <a:srgbClr val="FFFFFF"/>
                </a:solidFill>
                <a:latin typeface="Nunito"/>
                <a:ea typeface="Nunito"/>
                <a:cs typeface="Nunito"/>
                <a:sym typeface="Nunito"/>
              </a:rPr>
              <a:t>Admin</a:t>
            </a:r>
          </a:p>
        </p:txBody>
      </p:sp>
      <p:sp>
        <p:nvSpPr>
          <p:cNvPr name="TextBox 30" id="30"/>
          <p:cNvSpPr txBox="true"/>
          <p:nvPr/>
        </p:nvSpPr>
        <p:spPr>
          <a:xfrm rot="0">
            <a:off x="9719853" y="8283944"/>
            <a:ext cx="3446138" cy="495402"/>
          </a:xfrm>
          <a:prstGeom prst="rect">
            <a:avLst/>
          </a:prstGeom>
        </p:spPr>
        <p:txBody>
          <a:bodyPr anchor="t" rtlCol="false" tIns="0" lIns="0" bIns="0" rIns="0">
            <a:spAutoFit/>
          </a:bodyPr>
          <a:lstStyle/>
          <a:p>
            <a:pPr algn="l">
              <a:lnSpc>
                <a:spcPts val="4194"/>
              </a:lnSpc>
            </a:pPr>
            <a:r>
              <a:rPr lang="en-US" sz="2995" spc="-206">
                <a:solidFill>
                  <a:srgbClr val="FFFFFF"/>
                </a:solidFill>
                <a:latin typeface="Nunito"/>
                <a:ea typeface="Nunito"/>
                <a:cs typeface="Nunito"/>
                <a:sym typeface="Nunito"/>
              </a:rPr>
              <a:t>Medecin</a:t>
            </a:r>
          </a:p>
        </p:txBody>
      </p:sp>
      <p:sp>
        <p:nvSpPr>
          <p:cNvPr name="TextBox 31" id="31"/>
          <p:cNvSpPr txBox="true"/>
          <p:nvPr/>
        </p:nvSpPr>
        <p:spPr>
          <a:xfrm rot="0">
            <a:off x="2564319" y="2084155"/>
            <a:ext cx="14698806" cy="1875008"/>
          </a:xfrm>
          <a:prstGeom prst="rect">
            <a:avLst/>
          </a:prstGeom>
        </p:spPr>
        <p:txBody>
          <a:bodyPr anchor="t" rtlCol="false" tIns="0" lIns="0" bIns="0" rIns="0">
            <a:spAutoFit/>
          </a:bodyPr>
          <a:lstStyle/>
          <a:p>
            <a:pPr algn="l">
              <a:lnSpc>
                <a:spcPts val="7088"/>
              </a:lnSpc>
            </a:pPr>
          </a:p>
          <a:p>
            <a:pPr algn="l">
              <a:lnSpc>
                <a:spcPts val="7088"/>
              </a:lnSpc>
            </a:pPr>
            <a:r>
              <a:rPr lang="en-US" sz="8148" spc="-562" b="true">
                <a:solidFill>
                  <a:srgbClr val="12294E"/>
                </a:solidFill>
                <a:latin typeface="Nunito Bold Bold"/>
                <a:ea typeface="Nunito Bold Bold"/>
                <a:cs typeface="Nunito Bold Bold"/>
                <a:sym typeface="Nunito Bold Bold"/>
              </a:rPr>
              <a:t>Fonctionnalités prin</a:t>
            </a:r>
            <a:r>
              <a:rPr lang="en-US" sz="8148" spc="-562" b="true">
                <a:solidFill>
                  <a:srgbClr val="12294E"/>
                </a:solidFill>
                <a:latin typeface="Nunito Bold Bold"/>
                <a:ea typeface="Nunito Bold Bold"/>
                <a:cs typeface="Nunito Bold Bold"/>
                <a:sym typeface="Nunito Bold Bold"/>
              </a:rPr>
              <a:t>cipales</a:t>
            </a:r>
          </a:p>
        </p:txBody>
      </p:sp>
      <p:sp>
        <p:nvSpPr>
          <p:cNvPr name="TextBox 32" id="32"/>
          <p:cNvSpPr txBox="true"/>
          <p:nvPr/>
        </p:nvSpPr>
        <p:spPr>
          <a:xfrm rot="0">
            <a:off x="1942769" y="4852937"/>
            <a:ext cx="16006874" cy="1145007"/>
          </a:xfrm>
          <a:prstGeom prst="rect">
            <a:avLst/>
          </a:prstGeom>
        </p:spPr>
        <p:txBody>
          <a:bodyPr anchor="t" rtlCol="false" tIns="0" lIns="0" bIns="0" rIns="0">
            <a:spAutoFit/>
          </a:bodyPr>
          <a:lstStyle/>
          <a:p>
            <a:pPr algn="ctr">
              <a:lnSpc>
                <a:spcPts val="4614"/>
              </a:lnSpc>
              <a:spcBef>
                <a:spcPct val="0"/>
              </a:spcBef>
            </a:pPr>
            <a:r>
              <a:rPr lang="en-US" sz="3295" spc="-227">
                <a:solidFill>
                  <a:srgbClr val="000000"/>
                </a:solidFill>
                <a:latin typeface="Nunito"/>
                <a:ea typeface="Nunito"/>
                <a:cs typeface="Nunito"/>
                <a:sym typeface="Nunito"/>
              </a:rPr>
              <a:t>San</a:t>
            </a:r>
            <a:r>
              <a:rPr lang="en-US" sz="3295" spc="-227">
                <a:solidFill>
                  <a:srgbClr val="000000"/>
                </a:solidFill>
                <a:latin typeface="Nunito"/>
                <a:ea typeface="Nunito"/>
                <a:cs typeface="Nunito"/>
                <a:sym typeface="Nunito"/>
              </a:rPr>
              <a:t>téNova offre un ensemble complet de fonctionnalités adaptées aux différents </a:t>
            </a:r>
          </a:p>
          <a:p>
            <a:pPr algn="ctr">
              <a:lnSpc>
                <a:spcPts val="4614"/>
              </a:lnSpc>
              <a:spcBef>
                <a:spcPct val="0"/>
              </a:spcBef>
            </a:pPr>
            <a:r>
              <a:rPr lang="en-US" sz="3295" spc="-227">
                <a:solidFill>
                  <a:srgbClr val="000000"/>
                </a:solidFill>
                <a:latin typeface="Nunito"/>
                <a:ea typeface="Nunito"/>
                <a:cs typeface="Nunito"/>
                <a:sym typeface="Nunito"/>
              </a:rPr>
              <a:t>profils d’utilisateurs: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681291"/>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710885" y="4477501"/>
            <a:ext cx="11301259" cy="5495237"/>
          </a:xfrm>
          <a:custGeom>
            <a:avLst/>
            <a:gdLst/>
            <a:ahLst/>
            <a:cxnLst/>
            <a:rect r="r" b="b" t="t" l="l"/>
            <a:pathLst>
              <a:path h="5495237" w="11301259">
                <a:moveTo>
                  <a:pt x="0" y="0"/>
                </a:moveTo>
                <a:lnTo>
                  <a:pt x="11301259" y="0"/>
                </a:lnTo>
                <a:lnTo>
                  <a:pt x="11301259" y="5495237"/>
                </a:lnTo>
                <a:lnTo>
                  <a:pt x="0" y="5495237"/>
                </a:lnTo>
                <a:lnTo>
                  <a:pt x="0" y="0"/>
                </a:lnTo>
                <a:close/>
              </a:path>
            </a:pathLst>
          </a:custGeom>
          <a:blipFill>
            <a:blip r:embed="rId8"/>
            <a:stretch>
              <a:fillRect l="0" t="0" r="0" b="0"/>
            </a:stretch>
          </a:blipFill>
        </p:spPr>
      </p:sp>
      <p:sp>
        <p:nvSpPr>
          <p:cNvPr name="TextBox 9" id="9"/>
          <p:cNvSpPr txBox="true"/>
          <p:nvPr/>
        </p:nvSpPr>
        <p:spPr>
          <a:xfrm rot="0">
            <a:off x="1795358" y="2398474"/>
            <a:ext cx="7182010" cy="958797"/>
          </a:xfrm>
          <a:prstGeom prst="rect">
            <a:avLst/>
          </a:prstGeom>
        </p:spPr>
        <p:txBody>
          <a:bodyPr anchor="t" rtlCol="false" tIns="0" lIns="0" bIns="0" rIns="0">
            <a:spAutoFit/>
          </a:bodyPr>
          <a:lstStyle/>
          <a:p>
            <a:pPr algn="l">
              <a:lnSpc>
                <a:spcPts val="6977"/>
              </a:lnSpc>
            </a:pPr>
            <a:r>
              <a:rPr lang="en-US" sz="8019" spc="-553">
                <a:solidFill>
                  <a:srgbClr val="12294E"/>
                </a:solidFill>
                <a:latin typeface="Nunito Bold"/>
                <a:ea typeface="Nunito Bold"/>
                <a:cs typeface="Nunito Bold"/>
                <a:sym typeface="Nunito Bold"/>
              </a:rPr>
              <a:t>Patient :</a:t>
            </a:r>
          </a:p>
        </p:txBody>
      </p:sp>
      <p:sp>
        <p:nvSpPr>
          <p:cNvPr name="TextBox 10" id="10"/>
          <p:cNvSpPr txBox="true"/>
          <p:nvPr/>
        </p:nvSpPr>
        <p:spPr>
          <a:xfrm rot="0">
            <a:off x="3061007" y="3724154"/>
            <a:ext cx="4650711" cy="495402"/>
          </a:xfrm>
          <a:prstGeom prst="rect">
            <a:avLst/>
          </a:prstGeom>
        </p:spPr>
        <p:txBody>
          <a:bodyPr anchor="t" rtlCol="false" tIns="0" lIns="0" bIns="0" rIns="0">
            <a:spAutoFit/>
          </a:bodyPr>
          <a:lstStyle/>
          <a:p>
            <a:pPr algn="ctr" marL="646835" indent="-323418" lvl="1">
              <a:lnSpc>
                <a:spcPts val="4194"/>
              </a:lnSpc>
              <a:buFont typeface="Arial"/>
              <a:buChar char="•"/>
            </a:pPr>
            <a:r>
              <a:rPr lang="en-US" b="true" sz="2995" spc="-206">
                <a:solidFill>
                  <a:srgbClr val="2463E5"/>
                </a:solidFill>
                <a:latin typeface="Nunito Bold"/>
                <a:ea typeface="Nunito Bold"/>
                <a:cs typeface="Nunito Bold"/>
                <a:sym typeface="Nunito Bold"/>
              </a:rPr>
              <a:t>Visulaiser l’acceuil</a:t>
            </a:r>
          </a:p>
        </p:txBody>
      </p:sp>
      <p:grpSp>
        <p:nvGrpSpPr>
          <p:cNvPr name="Group 11" id="11"/>
          <p:cNvGrpSpPr/>
          <p:nvPr/>
        </p:nvGrpSpPr>
        <p:grpSpPr>
          <a:xfrm rot="0">
            <a:off x="237387" y="276089"/>
            <a:ext cx="3789170" cy="966908"/>
            <a:chOff x="0" y="0"/>
            <a:chExt cx="2579773" cy="658298"/>
          </a:xfrm>
        </p:grpSpPr>
        <p:sp>
          <p:nvSpPr>
            <p:cNvPr name="Freeform 12" id="12"/>
            <p:cNvSpPr/>
            <p:nvPr/>
          </p:nvSpPr>
          <p:spPr>
            <a:xfrm flipH="false" flipV="false" rot="0">
              <a:off x="0" y="0"/>
              <a:ext cx="2579773" cy="658298"/>
            </a:xfrm>
            <a:custGeom>
              <a:avLst/>
              <a:gdLst/>
              <a:ahLst/>
              <a:cxnLst/>
              <a:rect r="r" b="b" t="t" l="l"/>
              <a:pathLst>
                <a:path h="658298" w="2579773">
                  <a:moveTo>
                    <a:pt x="0" y="0"/>
                  </a:moveTo>
                  <a:lnTo>
                    <a:pt x="2579773" y="0"/>
                  </a:lnTo>
                  <a:lnTo>
                    <a:pt x="2579773" y="658298"/>
                  </a:lnTo>
                  <a:lnTo>
                    <a:pt x="0" y="658298"/>
                  </a:lnTo>
                  <a:close/>
                </a:path>
              </a:pathLst>
            </a:custGeom>
            <a:blipFill>
              <a:blip r:embed="rId9"/>
              <a:stretch>
                <a:fillRect l="-2726" t="0" r="-2726"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DAGosZ7ugAM</dc:identifier>
  <dcterms:modified xsi:type="dcterms:W3CDTF">2011-08-01T06:04:30Z</dcterms:modified>
  <cp:revision>1</cp:revision>
  <dc:title>Blue Modern Medical &amp; Health Presentation</dc:title>
</cp:coreProperties>
</file>